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emf" ContentType="image/x-emf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32918400" cy="438912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8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8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C4FF"/>
    <a:srgbClr val="EAEAEA"/>
    <a:srgbClr val="C0C0C0"/>
    <a:srgbClr val="0046D2"/>
    <a:srgbClr val="FF0000"/>
    <a:srgbClr val="698ED9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 snapToGrid="0">
      <p:cViewPr>
        <p:scale>
          <a:sx n="32" d="100"/>
          <a:sy n="32" d="100"/>
        </p:scale>
        <p:origin x="488" y="352"/>
      </p:cViewPr>
      <p:guideLst>
        <p:guide orient="horz" pos="6448"/>
        <p:guide orient="horz" pos="26928"/>
        <p:guide orient="horz" pos="2864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58988" y="692150"/>
            <a:ext cx="259873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45BAB7-E9F9-435A-B8BD-F70ADBBCBAF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743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C7B9C-DA46-4FE0-B590-97F24EE1DB0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ersession.com/" TargetMode="External"/><Relationship Id="rId4" Type="http://schemas.openxmlformats.org/officeDocument/2006/relationships/hyperlink" Target="http://www.megaprint.com/" TargetMode="External"/><Relationship Id="rId5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hlinkClick r:id="rId3"/>
          </p:cNvPr>
          <p:cNvSpPr txBox="1"/>
          <p:nvPr userDrawn="1"/>
        </p:nvSpPr>
        <p:spPr>
          <a:xfrm rot="16200000">
            <a:off x="26960580" y="43259012"/>
            <a:ext cx="319318" cy="1077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" dirty="0" smtClean="0">
                <a:hlinkClick r:id="rId3"/>
              </a:rPr>
              <a:t>www.postersession.com</a:t>
            </a:r>
            <a:endParaRPr lang="en-US" sz="100" dirty="0"/>
          </a:p>
        </p:txBody>
      </p:sp>
      <p:sp>
        <p:nvSpPr>
          <p:cNvPr id="4" name="TextBox 3"/>
          <p:cNvSpPr txBox="1"/>
          <p:nvPr userDrawn="1"/>
        </p:nvSpPr>
        <p:spPr>
          <a:xfrm rot="16200000">
            <a:off x="26921461" y="43254967"/>
            <a:ext cx="398145" cy="1077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00" dirty="0" smtClean="0">
                <a:effectLst/>
                <a:hlinkClick r:id="rId3"/>
              </a:rPr>
              <a:t>www.postersession.com</a:t>
            </a:r>
            <a:endParaRPr lang="en-US" sz="100" dirty="0" smtClean="0">
              <a:effectLst/>
            </a:endParaRPr>
          </a:p>
        </p:txBody>
      </p:sp>
      <p:pic>
        <p:nvPicPr>
          <p:cNvPr id="5" name="Picture 4">
            <a:hlinkClick r:id="rId4"/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24904006" y="43215386"/>
            <a:ext cx="41417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1"/>
          <p:cNvSpPr txBox="1"/>
          <p:nvPr userDrawn="1"/>
        </p:nvSpPr>
        <p:spPr>
          <a:xfrm>
            <a:off x="29045793" y="43138551"/>
            <a:ext cx="23838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r>
              <a:rPr lang="en-US" sz="1600" dirty="0" smtClean="0">
                <a:solidFill>
                  <a:schemeClr val="bg1"/>
                </a:solidFill>
              </a:rPr>
              <a:t>www.postersession.com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9.emf"/><Relationship Id="rId12" Type="http://schemas.openxmlformats.org/officeDocument/2006/relationships/image" Target="../media/image10.emf"/><Relationship Id="rId13" Type="http://schemas.openxmlformats.org/officeDocument/2006/relationships/image" Target="../media/image11.emf"/><Relationship Id="rId14" Type="http://schemas.openxmlformats.org/officeDocument/2006/relationships/image" Target="../media/image12.emf"/><Relationship Id="rId15" Type="http://schemas.openxmlformats.org/officeDocument/2006/relationships/image" Target="../media/image13.emf"/><Relationship Id="rId16" Type="http://schemas.openxmlformats.org/officeDocument/2006/relationships/image" Target="../media/image14.emf"/><Relationship Id="rId17" Type="http://schemas.openxmlformats.org/officeDocument/2006/relationships/image" Target="../media/image15.emf"/><Relationship Id="rId18" Type="http://schemas.openxmlformats.org/officeDocument/2006/relationships/image" Target="../media/image16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emf"/><Relationship Id="rId6" Type="http://schemas.openxmlformats.org/officeDocument/2006/relationships/image" Target="../media/image4.emf"/><Relationship Id="rId7" Type="http://schemas.openxmlformats.org/officeDocument/2006/relationships/image" Target="../media/image5.emf"/><Relationship Id="rId8" Type="http://schemas.openxmlformats.org/officeDocument/2006/relationships/image" Target="../media/image6.emf"/><Relationship Id="rId9" Type="http://schemas.openxmlformats.org/officeDocument/2006/relationships/image" Target="../media/image7.emf"/><Relationship Id="rId10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正方形/長方形 151"/>
          <p:cNvSpPr/>
          <p:nvPr/>
        </p:nvSpPr>
        <p:spPr bwMode="auto">
          <a:xfrm>
            <a:off x="16507601" y="19775103"/>
            <a:ext cx="15607223" cy="14238469"/>
          </a:xfrm>
          <a:prstGeom prst="rect">
            <a:avLst/>
          </a:prstGeom>
          <a:pattFill prst="pct50">
            <a:fgClr>
              <a:srgbClr val="CCFFCC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5" name="正方形/長方形 134"/>
          <p:cNvSpPr/>
          <p:nvPr/>
        </p:nvSpPr>
        <p:spPr bwMode="auto">
          <a:xfrm>
            <a:off x="16538576" y="11672035"/>
            <a:ext cx="15607223" cy="7284503"/>
          </a:xfrm>
          <a:prstGeom prst="rect">
            <a:avLst/>
          </a:prstGeom>
          <a:pattFill prst="pct50">
            <a:fgClr>
              <a:srgbClr val="A7C4FF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0" name="正方形/長方形 109"/>
          <p:cNvSpPr/>
          <p:nvPr/>
        </p:nvSpPr>
        <p:spPr bwMode="auto">
          <a:xfrm>
            <a:off x="16538576" y="4296666"/>
            <a:ext cx="15607223" cy="7654144"/>
          </a:xfrm>
          <a:prstGeom prst="rect">
            <a:avLst/>
          </a:prstGeom>
          <a:pattFill prst="pct50">
            <a:fgClr>
              <a:srgbClr val="A7C4FF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7" name="爆発 1 106"/>
          <p:cNvSpPr/>
          <p:nvPr/>
        </p:nvSpPr>
        <p:spPr bwMode="auto">
          <a:xfrm>
            <a:off x="7987574" y="11913797"/>
            <a:ext cx="8272507" cy="1819147"/>
          </a:xfrm>
          <a:prstGeom prst="irregularSeal1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7168652" y="10468897"/>
            <a:ext cx="8988452" cy="1033017"/>
          </a:xfrm>
          <a:prstGeom prst="rect">
            <a:avLst/>
          </a:prstGeom>
          <a:noFill/>
          <a:ln w="317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b" anchorCtr="1" compatLnSpc="1">
            <a:prstTxWarp prst="textNoShape">
              <a:avLst/>
            </a:prstTxWarp>
          </a:bodyPr>
          <a:lstStyle/>
          <a:p>
            <a:pPr defTabSz="4389438"/>
            <a:endParaRPr kumimoji="1" lang="ja-JP" altLang="en-US" sz="3600" dirty="0"/>
          </a:p>
        </p:txBody>
      </p:sp>
      <p:sp>
        <p:nvSpPr>
          <p:cNvPr id="25" name="正方形/長方形 24"/>
          <p:cNvSpPr/>
          <p:nvPr/>
        </p:nvSpPr>
        <p:spPr bwMode="auto">
          <a:xfrm>
            <a:off x="1328377" y="4954525"/>
            <a:ext cx="14416818" cy="297774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爆発 1 19"/>
          <p:cNvSpPr/>
          <p:nvPr/>
        </p:nvSpPr>
        <p:spPr bwMode="auto">
          <a:xfrm>
            <a:off x="6889149" y="6181768"/>
            <a:ext cx="3329598" cy="1647529"/>
          </a:xfrm>
          <a:prstGeom prst="irregularSeal1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" name="正方形/長方形 2049"/>
          <p:cNvSpPr/>
          <p:nvPr/>
        </p:nvSpPr>
        <p:spPr bwMode="auto">
          <a:xfrm>
            <a:off x="16538576" y="4106287"/>
            <a:ext cx="15607223" cy="4924334"/>
          </a:xfrm>
          <a:prstGeom prst="rect">
            <a:avLst/>
          </a:prstGeom>
          <a:pattFill prst="pct50">
            <a:fgClr>
              <a:srgbClr val="A7C4FF"/>
            </a:fgClr>
            <a:bgClr>
              <a:prstClr val="white"/>
            </a:bgClr>
          </a:patt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正方形/長方形 14"/>
          <p:cNvSpPr/>
          <p:nvPr/>
        </p:nvSpPr>
        <p:spPr bwMode="auto">
          <a:xfrm>
            <a:off x="680367" y="321979"/>
            <a:ext cx="31478290" cy="269849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1085850" y="392104"/>
            <a:ext cx="3068955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4389438"/>
            <a:r>
              <a:rPr lang="en-US" sz="7200" b="1" dirty="0" smtClean="0"/>
              <a:t>一流男子バレーボール選手の跳躍能力に関する研究</a:t>
            </a:r>
          </a:p>
          <a:p>
            <a:pPr defTabSz="4389438"/>
            <a:r>
              <a:rPr lang="ja-JP" altLang="en-US" sz="4800" b="1" dirty="0" smtClean="0"/>
              <a:t>山中</a:t>
            </a:r>
            <a:r>
              <a:rPr lang="en-US" altLang="ja-JP" sz="4800" b="1" dirty="0" smtClean="0"/>
              <a:t> </a:t>
            </a:r>
            <a:r>
              <a:rPr lang="ja-JP" altLang="en-US" sz="4800" b="1" dirty="0" smtClean="0"/>
              <a:t>浩敬　秋山</a:t>
            </a:r>
            <a:r>
              <a:rPr lang="en-US" altLang="ja-JP" sz="4800" b="1" dirty="0" smtClean="0"/>
              <a:t> </a:t>
            </a:r>
            <a:r>
              <a:rPr lang="ja-JP" altLang="en-US" sz="4800" b="1" dirty="0" smtClean="0"/>
              <a:t>央　谷川</a:t>
            </a:r>
            <a:r>
              <a:rPr lang="en-US" altLang="ja-JP" sz="4800" b="1" dirty="0" smtClean="0"/>
              <a:t> </a:t>
            </a:r>
            <a:r>
              <a:rPr lang="ja-JP" altLang="en-US" sz="4800" b="1" dirty="0" smtClean="0"/>
              <a:t>聡</a:t>
            </a:r>
            <a:endParaRPr lang="en-US" sz="4800" b="1" dirty="0" smtClean="0"/>
          </a:p>
          <a:p>
            <a:pPr defTabSz="4389438"/>
            <a:r>
              <a:rPr lang="ja-JP" altLang="en-US" sz="4000" b="1" i="1" dirty="0" smtClean="0"/>
              <a:t>筑波大学大学院</a:t>
            </a:r>
            <a:endParaRPr lang="en-US" sz="7200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96500" l="5500" r="95000">
                        <a14:foregroundMark x1="30500" y1="62500" x2="30500" y2="62500"/>
                        <a14:foregroundMark x1="77000" y1="50000" x2="77000" y2="50000"/>
                        <a14:foregroundMark x1="80500" y1="30500" x2="80500" y2="30500"/>
                        <a14:foregroundMark x1="48500" y1="25000" x2="48500" y2="25000"/>
                        <a14:foregroundMark x1="16500" y1="21500" x2="16500" y2="21500"/>
                        <a14:foregroundMark x1="54000" y1="50000" x2="54000" y2="50000"/>
                        <a14:foregroundMark x1="64500" y1="57500" x2="64500" y2="57500"/>
                        <a14:foregroundMark x1="36000" y1="43000" x2="36000" y2="43000"/>
                        <a14:foregroundMark x1="48500" y1="36000" x2="48500" y2="36000"/>
                        <a14:foregroundMark x1="41500" y1="52000" x2="41500" y2="5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981186" y="679359"/>
            <a:ext cx="2142458" cy="2142458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59218" y="13498044"/>
            <a:ext cx="5667236" cy="4494705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 bwMode="auto">
          <a:xfrm>
            <a:off x="8742740" y="13866419"/>
            <a:ext cx="7169152" cy="69029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効果的なトレーニングサイクルの循環</a:t>
            </a:r>
          </a:p>
        </p:txBody>
      </p:sp>
      <p:sp>
        <p:nvSpPr>
          <p:cNvPr id="6" name="右矢印 5"/>
          <p:cNvSpPr/>
          <p:nvPr/>
        </p:nvSpPr>
        <p:spPr bwMode="auto">
          <a:xfrm>
            <a:off x="7474937" y="15125290"/>
            <a:ext cx="816440" cy="453597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608881" y="14717054"/>
            <a:ext cx="7479571" cy="120032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3600" dirty="0" smtClean="0">
                <a:solidFill>
                  <a:srgbClr val="FF0000"/>
                </a:solidFill>
              </a:rPr>
              <a:t>目標値</a:t>
            </a:r>
            <a:r>
              <a:rPr kumimoji="1" lang="ja-JP" altLang="en-US" sz="3600" dirty="0" smtClean="0"/>
              <a:t>となる多くの一流男子バレーボール選手の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跳躍能力データ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42" name="右矢印 41"/>
          <p:cNvSpPr/>
          <p:nvPr/>
        </p:nvSpPr>
        <p:spPr bwMode="auto">
          <a:xfrm>
            <a:off x="7440611" y="17210624"/>
            <a:ext cx="816440" cy="453597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8608883" y="16869818"/>
            <a:ext cx="7479570" cy="120032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3600" dirty="0" smtClean="0">
                <a:solidFill>
                  <a:srgbClr val="FF0000"/>
                </a:solidFill>
              </a:rPr>
              <a:t>個別性</a:t>
            </a:r>
            <a:r>
              <a:rPr kumimoji="1" lang="ja-JP" altLang="en-US" sz="3600" dirty="0" smtClean="0"/>
              <a:t>を考慮したプログラムデザインが必要</a:t>
            </a:r>
            <a:endParaRPr kumimoji="1" lang="ja-JP" altLang="en-US" sz="3600" dirty="0"/>
          </a:p>
        </p:txBody>
      </p:sp>
      <p:sp>
        <p:nvSpPr>
          <p:cNvPr id="49" name="正方形/長方形 48"/>
          <p:cNvSpPr/>
          <p:nvPr/>
        </p:nvSpPr>
        <p:spPr bwMode="auto">
          <a:xfrm>
            <a:off x="9125222" y="12425339"/>
            <a:ext cx="6208066" cy="65545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4400" dirty="0" smtClean="0">
                <a:solidFill>
                  <a:srgbClr val="FF0000"/>
                </a:solidFill>
              </a:rPr>
              <a:t>加齢</a:t>
            </a:r>
            <a:r>
              <a:rPr lang="ja-JP" altLang="en-US" sz="3600" dirty="0" smtClean="0"/>
              <a:t>の影響を受けやすい</a:t>
            </a:r>
            <a:endParaRPr kumimoji="0" lang="ja-JP" alt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grpSp>
        <p:nvGrpSpPr>
          <p:cNvPr id="17" name="図形グループ 16"/>
          <p:cNvGrpSpPr/>
          <p:nvPr/>
        </p:nvGrpSpPr>
        <p:grpSpPr>
          <a:xfrm>
            <a:off x="716627" y="3220942"/>
            <a:ext cx="15603072" cy="17651292"/>
            <a:chOff x="589651" y="6894678"/>
            <a:chExt cx="15603072" cy="15240866"/>
          </a:xfrm>
        </p:grpSpPr>
        <p:sp>
          <p:nvSpPr>
            <p:cNvPr id="2090" name="Text Box 42"/>
            <p:cNvSpPr txBox="1">
              <a:spLocks noChangeArrowheads="1"/>
            </p:cNvSpPr>
            <p:nvPr/>
          </p:nvSpPr>
          <p:spPr bwMode="auto">
            <a:xfrm>
              <a:off x="589978" y="6898909"/>
              <a:ext cx="15600260" cy="1173286"/>
            </a:xfrm>
            <a:prstGeom prst="rect">
              <a:avLst/>
            </a:prstGeom>
            <a:solidFill>
              <a:srgbClr val="3366FF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defTabSz="4389438">
                <a:spcBef>
                  <a:spcPct val="50000"/>
                </a:spcBef>
              </a:pPr>
              <a:r>
                <a:rPr lang="ja-JP" altLang="en-US" sz="8000" b="1" dirty="0" smtClean="0">
                  <a:solidFill>
                    <a:schemeClr val="bg1"/>
                  </a:solidFill>
                </a:rPr>
                <a:t>背景</a:t>
              </a:r>
              <a:endParaRPr 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正方形/長方形 15"/>
            <p:cNvSpPr/>
            <p:nvPr/>
          </p:nvSpPr>
          <p:spPr bwMode="auto">
            <a:xfrm>
              <a:off x="589651" y="6894678"/>
              <a:ext cx="15603072" cy="15240866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8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8" name="正方形/長方形 17"/>
          <p:cNvSpPr/>
          <p:nvPr/>
        </p:nvSpPr>
        <p:spPr bwMode="auto">
          <a:xfrm>
            <a:off x="716627" y="18524585"/>
            <a:ext cx="15603071" cy="23755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b" anchorCtr="1" compatLnSpc="1">
            <a:prstTxWarp prst="textNoShape">
              <a:avLst/>
            </a:prstTxWarp>
            <a:normAutofit/>
          </a:bodyPr>
          <a:lstStyle/>
          <a:p>
            <a:pPr defTabSz="4389438"/>
            <a:r>
              <a:rPr kumimoji="1" lang="ja-JP" altLang="en-US" sz="3400" b="1" dirty="0"/>
              <a:t>一流男子バレーボール選手の跳躍能力に関する基礎的データを収集するとともに</a:t>
            </a:r>
            <a:r>
              <a:rPr kumimoji="1" lang="ja-JP" altLang="en-US" sz="3400" b="1" dirty="0" smtClean="0"/>
              <a:t>，</a:t>
            </a:r>
            <a:endParaRPr kumimoji="1" lang="en-US" altLang="ja-JP" sz="3400" b="1" dirty="0" smtClean="0"/>
          </a:p>
          <a:p>
            <a:pPr defTabSz="4389438"/>
            <a:r>
              <a:rPr kumimoji="1" lang="ja-JP" altLang="en-US" sz="3400" b="1" dirty="0" smtClean="0"/>
              <a:t>適切</a:t>
            </a:r>
            <a:r>
              <a:rPr kumimoji="1" lang="ja-JP" altLang="en-US" sz="3400" b="1" dirty="0"/>
              <a:t>なトレーニングを処方するための有効な知見を得ること</a:t>
            </a:r>
          </a:p>
          <a:p>
            <a:pPr defTabSz="4389438"/>
            <a:endParaRPr kumimoji="1" lang="ja-JP" altLang="en-US" sz="3400" b="1" dirty="0"/>
          </a:p>
        </p:txBody>
      </p:sp>
      <p:sp>
        <p:nvSpPr>
          <p:cNvPr id="55" name="Text Box 42"/>
          <p:cNvSpPr txBox="1">
            <a:spLocks noChangeArrowheads="1"/>
          </p:cNvSpPr>
          <p:nvPr/>
        </p:nvSpPr>
        <p:spPr bwMode="auto">
          <a:xfrm>
            <a:off x="716627" y="21231899"/>
            <a:ext cx="15648292" cy="1323439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ja-JP" altLang="en-US" sz="8000" b="1" dirty="0" smtClean="0">
                <a:solidFill>
                  <a:schemeClr val="bg1"/>
                </a:solidFill>
              </a:rPr>
              <a:t>方法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6" name="正方形/長方形 55"/>
          <p:cNvSpPr/>
          <p:nvPr/>
        </p:nvSpPr>
        <p:spPr bwMode="auto">
          <a:xfrm>
            <a:off x="687595" y="21199717"/>
            <a:ext cx="15677462" cy="869274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8" name="正方形/長方形 57"/>
          <p:cNvSpPr/>
          <p:nvPr/>
        </p:nvSpPr>
        <p:spPr bwMode="auto">
          <a:xfrm>
            <a:off x="853716" y="22668300"/>
            <a:ext cx="3718321" cy="8284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b="1" u="sng" dirty="0" smtClean="0"/>
              <a:t>1.</a:t>
            </a:r>
            <a:r>
              <a:rPr lang="ja-JP" altLang="en-US" sz="4400" b="1" u="sng" dirty="0" smtClean="0"/>
              <a:t>分析対象者</a:t>
            </a:r>
            <a:endParaRPr kumimoji="0" lang="ja-JP" altLang="en-US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9" name="正方形/長方形 58"/>
          <p:cNvSpPr/>
          <p:nvPr/>
        </p:nvSpPr>
        <p:spPr bwMode="auto">
          <a:xfrm>
            <a:off x="853716" y="24618769"/>
            <a:ext cx="3718321" cy="8284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b="1" u="sng" dirty="0" smtClean="0"/>
              <a:t>2.</a:t>
            </a:r>
            <a:r>
              <a:rPr lang="ja-JP" altLang="en-US" sz="4400" b="1" u="sng" dirty="0" smtClean="0"/>
              <a:t>試技</a:t>
            </a:r>
            <a:endParaRPr kumimoji="0" lang="ja-JP" altLang="en-US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1352652" y="23484775"/>
            <a:ext cx="14921690" cy="110059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600" dirty="0" smtClean="0">
                <a:latin typeface="Times New Roman"/>
                <a:cs typeface="Times New Roman"/>
              </a:rPr>
              <a:t>V</a:t>
            </a:r>
            <a:r>
              <a:rPr lang="ja-JP" altLang="en-US" sz="3600" dirty="0" smtClean="0"/>
              <a:t>プレミアリーグ・関東大学バレーボール連盟</a:t>
            </a:r>
            <a:r>
              <a:rPr lang="en-US" altLang="ja-JP" sz="3600" dirty="0" smtClean="0">
                <a:latin typeface="Times New Roman"/>
                <a:cs typeface="Times New Roman"/>
              </a:rPr>
              <a:t>1</a:t>
            </a:r>
            <a:r>
              <a:rPr lang="ja-JP" altLang="en-US" sz="3600" dirty="0" smtClean="0"/>
              <a:t>部に所属する男子バレーボール選手</a:t>
            </a:r>
            <a:r>
              <a:rPr lang="en-US" altLang="ja-JP" sz="3600" dirty="0" smtClean="0">
                <a:latin typeface="Times New Roman"/>
                <a:cs typeface="Times New Roman"/>
              </a:rPr>
              <a:t>58</a:t>
            </a:r>
            <a:r>
              <a:rPr lang="ja-JP" altLang="en-US" sz="3600" dirty="0" smtClean="0"/>
              <a:t>名</a:t>
            </a:r>
            <a:endParaRPr kumimoji="0" lang="ja-JP" altLang="en-US" sz="36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1398010" y="25389883"/>
            <a:ext cx="14921690" cy="1599555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SJ</a:t>
            </a:r>
            <a:r>
              <a:rPr kumimoji="0" lang="ja-JP" altLang="en-US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，</a:t>
            </a:r>
            <a:r>
              <a:rPr kumimoji="0" lang="en-US" altLang="ja-JP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CMJ</a:t>
            </a:r>
            <a:r>
              <a:rPr kumimoji="0" lang="ja-JP" altLang="en-US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，</a:t>
            </a:r>
            <a:r>
              <a:rPr kumimoji="0" lang="en-US" altLang="ja-JP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CMJA</a:t>
            </a:r>
            <a:r>
              <a:rPr kumimoji="0" lang="ja-JP" altLang="en-US" sz="3600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/>
                <a:cs typeface="Times New Roman"/>
              </a:rPr>
              <a:t>，</a:t>
            </a:r>
            <a:r>
              <a:rPr lang="en-US" altLang="ja-JP" sz="3600" dirty="0" smtClean="0">
                <a:latin typeface="Times New Roman"/>
                <a:cs typeface="Times New Roman"/>
              </a:rPr>
              <a:t>RJ</a:t>
            </a:r>
            <a:r>
              <a:rPr lang="ja-JP" altLang="en-US" sz="3600" dirty="0" smtClean="0">
                <a:latin typeface="Times New Roman"/>
                <a:cs typeface="Times New Roman"/>
              </a:rPr>
              <a:t>，</a:t>
            </a:r>
            <a:r>
              <a:rPr lang="en-US" altLang="ja-JP" sz="3600" dirty="0" smtClean="0">
                <a:latin typeface="Times New Roman"/>
                <a:cs typeface="Times New Roman"/>
              </a:rPr>
              <a:t>RJA</a:t>
            </a:r>
            <a:r>
              <a:rPr lang="ja-JP" altLang="en-US" sz="3600" dirty="0" smtClean="0">
                <a:latin typeface="Times New Roman"/>
                <a:cs typeface="Times New Roman"/>
              </a:rPr>
              <a:t>，</a:t>
            </a:r>
            <a:r>
              <a:rPr lang="en-US" altLang="ja-JP" sz="3600" dirty="0" smtClean="0">
                <a:latin typeface="Times New Roman"/>
                <a:cs typeface="Times New Roman"/>
              </a:rPr>
              <a:t>SPJ1</a:t>
            </a:r>
            <a:r>
              <a:rPr lang="ja-JP" altLang="en-US" sz="3600" dirty="0" smtClean="0">
                <a:latin typeface="Times New Roman"/>
                <a:cs typeface="Times New Roman"/>
              </a:rPr>
              <a:t>，</a:t>
            </a:r>
            <a:r>
              <a:rPr lang="en-US" altLang="ja-JP" sz="3600" dirty="0" smtClean="0">
                <a:latin typeface="Times New Roman"/>
                <a:cs typeface="Times New Roman"/>
              </a:rPr>
              <a:t>SPJ3</a:t>
            </a:r>
            <a:r>
              <a:rPr lang="ja-JP" altLang="en-US" sz="3600" dirty="0" smtClean="0">
                <a:latin typeface="Times New Roman"/>
                <a:cs typeface="Times New Roman"/>
              </a:rPr>
              <a:t>を各</a:t>
            </a:r>
            <a:r>
              <a:rPr lang="en-US" altLang="ja-JP" sz="3600" dirty="0" smtClean="0">
                <a:latin typeface="Times New Roman"/>
                <a:cs typeface="Times New Roman"/>
              </a:rPr>
              <a:t>2</a:t>
            </a:r>
            <a:r>
              <a:rPr lang="ja-JP" altLang="en-US" sz="3600" dirty="0" smtClean="0">
                <a:latin typeface="Times New Roman"/>
                <a:cs typeface="Times New Roman"/>
              </a:rPr>
              <a:t>試技ずつ行い，記録の良かった試技を分析に採用．測定にはヤードスティック（</a:t>
            </a:r>
            <a:r>
              <a:rPr lang="en-US" altLang="ja-JP" sz="3600" dirty="0" smtClean="0">
                <a:latin typeface="Times New Roman"/>
                <a:cs typeface="Times New Roman"/>
              </a:rPr>
              <a:t>Swift</a:t>
            </a:r>
            <a:r>
              <a:rPr lang="ja-JP" altLang="en-US" sz="3600" dirty="0" smtClean="0">
                <a:latin typeface="Times New Roman"/>
                <a:cs typeface="Times New Roman"/>
              </a:rPr>
              <a:t>社製）およびマルチジャンプテスタ（ディケイエイチ社製）を使用．</a:t>
            </a:r>
            <a:endParaRPr kumimoji="0" lang="ja-JP" altLang="en-US" sz="36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53" name="正方形/長方形 52"/>
          <p:cNvSpPr/>
          <p:nvPr/>
        </p:nvSpPr>
        <p:spPr bwMode="auto">
          <a:xfrm>
            <a:off x="853716" y="27022834"/>
            <a:ext cx="3718321" cy="8284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4400" b="1" u="sng" dirty="0"/>
              <a:t>3</a:t>
            </a:r>
            <a:r>
              <a:rPr lang="en-US" altLang="ja-JP" sz="4400" b="1" u="sng" dirty="0" smtClean="0"/>
              <a:t>.</a:t>
            </a:r>
            <a:r>
              <a:rPr lang="ja-JP" altLang="en-US" sz="4400" b="1" u="sng" dirty="0" smtClean="0"/>
              <a:t>統計処理</a:t>
            </a:r>
            <a:endParaRPr kumimoji="0" lang="ja-JP" altLang="en-US" sz="4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54" name="正方形/長方形 53"/>
          <p:cNvSpPr/>
          <p:nvPr/>
        </p:nvSpPr>
        <p:spPr bwMode="auto">
          <a:xfrm>
            <a:off x="1398010" y="27839308"/>
            <a:ext cx="14921690" cy="286962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algn="l" defTabSz="4389438"/>
            <a:r>
              <a:rPr lang="en-US" altLang="ja-JP" sz="3600" dirty="0" smtClean="0"/>
              <a:t>2 </a:t>
            </a:r>
            <a:r>
              <a:rPr lang="ja-JP" altLang="en-US" sz="3600" dirty="0" smtClean="0"/>
              <a:t>群間および </a:t>
            </a:r>
            <a:r>
              <a:rPr lang="en-US" altLang="ja-JP" sz="3600" dirty="0" smtClean="0"/>
              <a:t>3 </a:t>
            </a:r>
            <a:r>
              <a:rPr lang="ja-JP" altLang="en-US" sz="3600" dirty="0" smtClean="0"/>
              <a:t>群間におけるデータの比較は対応のない一元配置分散分析を行い</a:t>
            </a:r>
            <a:r>
              <a:rPr lang="en-US" altLang="ja-JP" sz="3600" dirty="0" smtClean="0"/>
              <a:t>, 3</a:t>
            </a:r>
            <a:r>
              <a:rPr lang="ja-JP" altLang="en-US" sz="3600" dirty="0" smtClean="0"/>
              <a:t>群間のデータ比較において，有意水準に達したものについては，多重比較（</a:t>
            </a:r>
            <a:r>
              <a:rPr lang="en-US" altLang="ja-JP" sz="3600" dirty="0" err="1"/>
              <a:t>Tukey</a:t>
            </a:r>
            <a:r>
              <a:rPr lang="en-US" altLang="ja-JP" sz="3600" dirty="0"/>
              <a:t>-Kramer </a:t>
            </a:r>
            <a:r>
              <a:rPr lang="ja-JP" altLang="en-US" sz="3600" dirty="0" smtClean="0"/>
              <a:t>法）を行った．なお，有意水準は</a:t>
            </a:r>
            <a:r>
              <a:rPr lang="en-US" altLang="ja-JP" sz="3600" dirty="0" smtClean="0"/>
              <a:t>5</a:t>
            </a:r>
            <a:r>
              <a:rPr lang="ja-JP" altLang="en-US" sz="3600" dirty="0" smtClean="0"/>
              <a:t>％未満とした．</a:t>
            </a:r>
          </a:p>
          <a:p>
            <a:pPr marL="0" marR="0" indent="0" algn="l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36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/>
              <a:cs typeface="Times New Roman"/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1398010" y="27839308"/>
            <a:ext cx="14921690" cy="450257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3600" dirty="0"/>
          </a:p>
        </p:txBody>
      </p:sp>
      <p:sp>
        <p:nvSpPr>
          <p:cNvPr id="63" name="Text Box 42"/>
          <p:cNvSpPr txBox="1">
            <a:spLocks noChangeArrowheads="1"/>
          </p:cNvSpPr>
          <p:nvPr/>
        </p:nvSpPr>
        <p:spPr bwMode="auto">
          <a:xfrm>
            <a:off x="732953" y="30274804"/>
            <a:ext cx="15648292" cy="1323439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4389438">
              <a:spcBef>
                <a:spcPct val="50000"/>
              </a:spcBef>
            </a:pPr>
            <a:r>
              <a:rPr lang="ja-JP" altLang="en-US" sz="8000" b="1" dirty="0" smtClean="0">
                <a:solidFill>
                  <a:schemeClr val="bg1"/>
                </a:solidFill>
              </a:rPr>
              <a:t>結果・考察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4" name="正方形/長方形 63"/>
          <p:cNvSpPr/>
          <p:nvPr/>
        </p:nvSpPr>
        <p:spPr bwMode="auto">
          <a:xfrm>
            <a:off x="703921" y="30242620"/>
            <a:ext cx="15677462" cy="1327688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7" name="Text Box 42"/>
          <p:cNvSpPr txBox="1">
            <a:spLocks noChangeArrowheads="1"/>
          </p:cNvSpPr>
          <p:nvPr/>
        </p:nvSpPr>
        <p:spPr bwMode="auto">
          <a:xfrm>
            <a:off x="16528223" y="3172829"/>
            <a:ext cx="15648292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4389438">
              <a:spcBef>
                <a:spcPct val="50000"/>
              </a:spcBef>
            </a:pPr>
            <a:r>
              <a:rPr lang="en-US" altLang="ja-JP" sz="5400" b="1" dirty="0" smtClean="0">
                <a:solidFill>
                  <a:srgbClr val="000000"/>
                </a:solidFill>
              </a:rPr>
              <a:t>Ⅱ.</a:t>
            </a:r>
            <a:r>
              <a:rPr lang="ja-JP" altLang="en-US" sz="5400" b="1" dirty="0" smtClean="0">
                <a:solidFill>
                  <a:srgbClr val="000000"/>
                </a:solidFill>
              </a:rPr>
              <a:t>身長別の跳躍能力</a:t>
            </a:r>
            <a:endParaRPr lang="en-US" sz="5400" b="1" dirty="0">
              <a:solidFill>
                <a:srgbClr val="000000"/>
              </a:solidFill>
            </a:endParaRPr>
          </a:p>
        </p:txBody>
      </p:sp>
      <p:grpSp>
        <p:nvGrpSpPr>
          <p:cNvPr id="2055" name="図形グループ 2054"/>
          <p:cNvGrpSpPr/>
          <p:nvPr/>
        </p:nvGrpSpPr>
        <p:grpSpPr>
          <a:xfrm>
            <a:off x="1090017" y="32621230"/>
            <a:ext cx="6666162" cy="4085778"/>
            <a:chOff x="953941" y="33573790"/>
            <a:chExt cx="7337401" cy="4497189"/>
          </a:xfrm>
        </p:grpSpPr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273436" y="33573790"/>
              <a:ext cx="7017906" cy="4497189"/>
            </a:xfrm>
            <a:prstGeom prst="rect">
              <a:avLst/>
            </a:prstGeom>
          </p:spPr>
        </p:pic>
        <p:sp>
          <p:nvSpPr>
            <p:cNvPr id="68" name="正方形/長方形 67"/>
            <p:cNvSpPr/>
            <p:nvPr/>
          </p:nvSpPr>
          <p:spPr bwMode="auto">
            <a:xfrm rot="16200000">
              <a:off x="53292" y="35257932"/>
              <a:ext cx="2357587" cy="5562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800" dirty="0" smtClean="0">
                  <a:latin typeface="ＭＳ 明朝"/>
                  <a:ea typeface="ＭＳ 明朝"/>
                  <a:cs typeface="ＭＳ 明朝"/>
                </a:rPr>
                <a:t>跳躍高（</a:t>
              </a:r>
              <a:r>
                <a:rPr lang="en-US" altLang="ja-JP" sz="2800" dirty="0" smtClean="0">
                  <a:latin typeface="Times New Roman"/>
                  <a:ea typeface="ＭＳ 明朝"/>
                  <a:cs typeface="Times New Roman"/>
                </a:rPr>
                <a:t>cm</a:t>
              </a:r>
              <a:r>
                <a:rPr lang="ja-JP" altLang="en-US" sz="2800" dirty="0" smtClean="0">
                  <a:latin typeface="ＭＳ 明朝"/>
                  <a:ea typeface="ＭＳ 明朝"/>
                  <a:cs typeface="ＭＳ 明朝"/>
                </a:rPr>
                <a:t>）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/>
                <a:ea typeface="ＭＳ 明朝"/>
                <a:cs typeface="ＭＳ 明朝"/>
              </a:endParaRPr>
            </a:p>
          </p:txBody>
        </p:sp>
      </p:grpSp>
      <p:sp>
        <p:nvSpPr>
          <p:cNvPr id="21" name="正方形/長方形 20"/>
          <p:cNvSpPr/>
          <p:nvPr/>
        </p:nvSpPr>
        <p:spPr bwMode="auto">
          <a:xfrm>
            <a:off x="5113909" y="38557461"/>
            <a:ext cx="6380796" cy="678693"/>
          </a:xfrm>
          <a:prstGeom prst="rect">
            <a:avLst/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4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目標値</a:t>
            </a:r>
          </a:p>
        </p:txBody>
      </p:sp>
      <p:sp>
        <p:nvSpPr>
          <p:cNvPr id="23" name="下矢印吹き出し 22"/>
          <p:cNvSpPr/>
          <p:nvPr/>
        </p:nvSpPr>
        <p:spPr bwMode="auto">
          <a:xfrm>
            <a:off x="3356473" y="37376405"/>
            <a:ext cx="4780783" cy="1050919"/>
          </a:xfrm>
          <a:prstGeom prst="downArrowCallou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トレーニング</a:t>
            </a:r>
          </a:p>
        </p:txBody>
      </p:sp>
      <p:sp>
        <p:nvSpPr>
          <p:cNvPr id="72" name="下矢印吹き出し 71"/>
          <p:cNvSpPr/>
          <p:nvPr/>
        </p:nvSpPr>
        <p:spPr bwMode="auto">
          <a:xfrm>
            <a:off x="8591203" y="37376405"/>
            <a:ext cx="4780783" cy="1050919"/>
          </a:xfrm>
          <a:prstGeom prst="downArrowCallou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トップレベルを志向する選手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84837" y="36776821"/>
            <a:ext cx="7402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Times New Roman"/>
              </a:rPr>
              <a:t>※SJ</a:t>
            </a:r>
            <a:r>
              <a:rPr kumimoji="1" lang="ja-JP" altLang="en-US" sz="2000" dirty="0" smtClean="0">
                <a:latin typeface="Times New Roman"/>
              </a:rPr>
              <a:t>と</a:t>
            </a:r>
            <a:r>
              <a:rPr kumimoji="1" lang="en-US" altLang="ja-JP" sz="2000" dirty="0" smtClean="0">
                <a:latin typeface="Times New Roman"/>
              </a:rPr>
              <a:t>RJ</a:t>
            </a:r>
            <a:r>
              <a:rPr kumimoji="1" lang="ja-JP" altLang="en-US" sz="2000" dirty="0" smtClean="0">
                <a:latin typeface="Times New Roman"/>
              </a:rPr>
              <a:t>，</a:t>
            </a:r>
            <a:r>
              <a:rPr kumimoji="1" lang="en-US" altLang="ja-JP" sz="2000" dirty="0" smtClean="0">
                <a:latin typeface="Times New Roman"/>
              </a:rPr>
              <a:t>CMJ</a:t>
            </a:r>
            <a:r>
              <a:rPr kumimoji="1" lang="ja-JP" altLang="en-US" sz="2000" dirty="0" smtClean="0">
                <a:latin typeface="Times New Roman"/>
              </a:rPr>
              <a:t>と</a:t>
            </a:r>
            <a:r>
              <a:rPr kumimoji="1" lang="en-US" altLang="ja-JP" sz="2000" dirty="0" smtClean="0">
                <a:latin typeface="Times New Roman"/>
              </a:rPr>
              <a:t>RJA</a:t>
            </a:r>
            <a:r>
              <a:rPr kumimoji="1" lang="ja-JP" altLang="en-US" sz="2000" dirty="0" smtClean="0">
                <a:latin typeface="Times New Roman"/>
              </a:rPr>
              <a:t>を除くすべての間に有意差あり（</a:t>
            </a:r>
            <a:r>
              <a:rPr kumimoji="1" lang="en-US" altLang="ja-JP" sz="2000" dirty="0" smtClean="0">
                <a:latin typeface="Times New Roman"/>
              </a:rPr>
              <a:t>p&lt;0.01</a:t>
            </a:r>
            <a:r>
              <a:rPr kumimoji="1" lang="ja-JP" altLang="en-US" sz="2000" dirty="0" smtClean="0"/>
              <a:t>）</a:t>
            </a:r>
            <a:endParaRPr kumimoji="1" lang="en-US" altLang="ja-JP" sz="2000" dirty="0" smtClean="0"/>
          </a:p>
        </p:txBody>
      </p:sp>
      <p:grpSp>
        <p:nvGrpSpPr>
          <p:cNvPr id="2057" name="図形グループ 2056"/>
          <p:cNvGrpSpPr/>
          <p:nvPr/>
        </p:nvGrpSpPr>
        <p:grpSpPr>
          <a:xfrm>
            <a:off x="8448336" y="32639353"/>
            <a:ext cx="6973306" cy="4063931"/>
            <a:chOff x="8312261" y="33591913"/>
            <a:chExt cx="7460582" cy="4347908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805919" y="33591913"/>
              <a:ext cx="6966924" cy="4347908"/>
            </a:xfrm>
            <a:prstGeom prst="rect">
              <a:avLst/>
            </a:prstGeom>
          </p:spPr>
        </p:pic>
        <p:sp>
          <p:nvSpPr>
            <p:cNvPr id="69" name="正方形/長方形 68"/>
            <p:cNvSpPr/>
            <p:nvPr/>
          </p:nvSpPr>
          <p:spPr bwMode="auto">
            <a:xfrm rot="16200000">
              <a:off x="7411612" y="35257933"/>
              <a:ext cx="2357587" cy="55629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2800" dirty="0" smtClean="0">
                  <a:latin typeface="Times New Roman"/>
                  <a:ea typeface="ＭＳ 明朝"/>
                  <a:cs typeface="Times New Roman"/>
                </a:rPr>
                <a:t>Index</a:t>
              </a:r>
              <a:r>
                <a:rPr lang="ja-JP" altLang="en-US" sz="2800" dirty="0" smtClean="0">
                  <a:latin typeface="ＭＳ 明朝"/>
                  <a:ea typeface="ＭＳ 明朝"/>
                  <a:cs typeface="ＭＳ 明朝"/>
                </a:rPr>
                <a:t>（</a:t>
              </a:r>
              <a:r>
                <a:rPr lang="en-US" altLang="ja-JP" sz="2800" dirty="0" smtClean="0">
                  <a:latin typeface="Times New Roman"/>
                  <a:ea typeface="ＭＳ 明朝"/>
                  <a:cs typeface="Times New Roman"/>
                </a:rPr>
                <a:t>m/sec</a:t>
              </a:r>
              <a:r>
                <a:rPr lang="ja-JP" altLang="en-US" sz="2800" dirty="0" smtClean="0">
                  <a:latin typeface="ＭＳ 明朝"/>
                  <a:ea typeface="ＭＳ 明朝"/>
                  <a:cs typeface="ＭＳ 明朝"/>
                </a:rPr>
                <a:t>）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/>
                <a:ea typeface="ＭＳ 明朝"/>
                <a:cs typeface="ＭＳ 明朝"/>
              </a:endParaRPr>
            </a:p>
          </p:txBody>
        </p:sp>
        <p:cxnSp>
          <p:nvCxnSpPr>
            <p:cNvPr id="26" name="直線コネクタ 25"/>
            <p:cNvCxnSpPr/>
            <p:nvPr/>
          </p:nvCxnSpPr>
          <p:spPr bwMode="auto">
            <a:xfrm>
              <a:off x="10255714" y="34284572"/>
              <a:ext cx="151776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" name="テキスト ボックス 26"/>
            <p:cNvSpPr txBox="1"/>
            <p:nvPr/>
          </p:nvSpPr>
          <p:spPr>
            <a:xfrm>
              <a:off x="10286688" y="33850926"/>
              <a:ext cx="15177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latin typeface="Times New Roman"/>
                  <a:cs typeface="Times New Roman"/>
                </a:rPr>
                <a:t>***</a:t>
              </a:r>
              <a:endParaRPr kumimoji="1" lang="ja-JP" altLang="en-US" sz="2400" dirty="0">
                <a:latin typeface="Times New Roman"/>
                <a:cs typeface="Times New Roman"/>
              </a:endParaRPr>
            </a:p>
          </p:txBody>
        </p:sp>
        <p:cxnSp>
          <p:nvCxnSpPr>
            <p:cNvPr id="77" name="直線コネクタ 76"/>
            <p:cNvCxnSpPr/>
            <p:nvPr/>
          </p:nvCxnSpPr>
          <p:spPr bwMode="auto">
            <a:xfrm>
              <a:off x="13229289" y="34222623"/>
              <a:ext cx="1517762" cy="0"/>
            </a:xfrm>
            <a:prstGeom prst="line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テキスト ボックス 77"/>
            <p:cNvSpPr txBox="1"/>
            <p:nvPr/>
          </p:nvSpPr>
          <p:spPr>
            <a:xfrm>
              <a:off x="13260263" y="33788977"/>
              <a:ext cx="151776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2400" dirty="0" smtClean="0">
                  <a:latin typeface="Times New Roman"/>
                  <a:cs typeface="Times New Roman"/>
                </a:rPr>
                <a:t>***</a:t>
              </a:r>
              <a:endParaRPr kumimoji="1" lang="ja-JP" altLang="en-US" sz="2400" dirty="0">
                <a:latin typeface="Times New Roman"/>
                <a:cs typeface="Times New Roman"/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14356547" y="36572092"/>
            <a:ext cx="2168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800" dirty="0" smtClean="0">
                <a:latin typeface="Times New Roman"/>
              </a:rPr>
              <a:t>***</a:t>
            </a:r>
            <a:r>
              <a:rPr kumimoji="1" lang="ja-JP" altLang="en-US" sz="1800" dirty="0" smtClean="0">
                <a:latin typeface="Times New Roman"/>
              </a:rPr>
              <a:t>：</a:t>
            </a:r>
            <a:r>
              <a:rPr kumimoji="1" lang="en-US" altLang="ja-JP" sz="1800" dirty="0" smtClean="0">
                <a:latin typeface="Times New Roman"/>
              </a:rPr>
              <a:t>p&lt;0.001</a:t>
            </a:r>
            <a:endParaRPr kumimoji="1" lang="en-US" altLang="ja-JP" sz="1800" dirty="0" smtClean="0"/>
          </a:p>
        </p:txBody>
      </p:sp>
      <p:sp>
        <p:nvSpPr>
          <p:cNvPr id="82" name="正方形/長方形 81"/>
          <p:cNvSpPr/>
          <p:nvPr/>
        </p:nvSpPr>
        <p:spPr bwMode="auto">
          <a:xfrm>
            <a:off x="16542619" y="3214582"/>
            <a:ext cx="15603072" cy="4030492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0" name="正方形/長方形 89"/>
          <p:cNvSpPr/>
          <p:nvPr/>
        </p:nvSpPr>
        <p:spPr bwMode="auto">
          <a:xfrm rot="16200000">
            <a:off x="2207" y="41111700"/>
            <a:ext cx="2357587" cy="5562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跳躍高（</a:t>
            </a:r>
            <a:r>
              <a:rPr lang="en-US" altLang="ja-JP" sz="2400" dirty="0" smtClean="0">
                <a:latin typeface="Times New Roman"/>
                <a:ea typeface="ＭＳ 明朝"/>
                <a:cs typeface="Times New Roman"/>
              </a:rPr>
              <a:t>cm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91" name="正方形/長方形 90"/>
          <p:cNvSpPr/>
          <p:nvPr/>
        </p:nvSpPr>
        <p:spPr bwMode="auto">
          <a:xfrm rot="16200000">
            <a:off x="6150937" y="41101653"/>
            <a:ext cx="2357587" cy="5562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最高到達点（</a:t>
            </a:r>
            <a:r>
              <a:rPr lang="en-US" altLang="ja-JP" sz="2400" dirty="0" smtClean="0">
                <a:latin typeface="Times New Roman"/>
                <a:ea typeface="ＭＳ 明朝"/>
                <a:cs typeface="Times New Roman"/>
              </a:rPr>
              <a:t>cm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92" name="正方形/長方形 91"/>
          <p:cNvSpPr/>
          <p:nvPr/>
        </p:nvSpPr>
        <p:spPr bwMode="auto">
          <a:xfrm>
            <a:off x="3301199" y="42990280"/>
            <a:ext cx="2357587" cy="5562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身長（</a:t>
            </a:r>
            <a:r>
              <a:rPr lang="en-US" altLang="ja-JP" sz="2400" dirty="0" smtClean="0">
                <a:latin typeface="Times New Roman"/>
                <a:ea typeface="ＭＳ 明朝"/>
                <a:cs typeface="Times New Roman"/>
              </a:rPr>
              <a:t>cm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pic>
        <p:nvPicPr>
          <p:cNvPr id="2049" name="図 204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60773" y="39697899"/>
            <a:ext cx="5837743" cy="3492943"/>
          </a:xfrm>
          <a:prstGeom prst="rect">
            <a:avLst/>
          </a:prstGeom>
        </p:spPr>
      </p:pic>
      <p:sp>
        <p:nvSpPr>
          <p:cNvPr id="96" name="正方形/長方形 95"/>
          <p:cNvSpPr/>
          <p:nvPr/>
        </p:nvSpPr>
        <p:spPr bwMode="auto">
          <a:xfrm>
            <a:off x="7706387" y="39546768"/>
            <a:ext cx="22754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跳躍高</a:t>
            </a:r>
          </a:p>
        </p:txBody>
      </p:sp>
      <p:sp>
        <p:nvSpPr>
          <p:cNvPr id="7" name="円/楕円 6"/>
          <p:cNvSpPr/>
          <p:nvPr/>
        </p:nvSpPr>
        <p:spPr bwMode="auto">
          <a:xfrm>
            <a:off x="4934609" y="5206211"/>
            <a:ext cx="7179609" cy="941236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スパイクジャンプの</a:t>
            </a:r>
            <a:r>
              <a:rPr lang="ja-JP" altLang="en-US" sz="3600" dirty="0" smtClean="0">
                <a:solidFill>
                  <a:srgbClr val="FF0000"/>
                </a:solidFill>
              </a:rPr>
              <a:t>最高到達点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75" name="円/楕円 74"/>
          <p:cNvSpPr/>
          <p:nvPr/>
        </p:nvSpPr>
        <p:spPr bwMode="auto">
          <a:xfrm>
            <a:off x="10991151" y="6888064"/>
            <a:ext cx="3792923" cy="803942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dirty="0" smtClean="0"/>
              <a:t>身長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grpSp>
        <p:nvGrpSpPr>
          <p:cNvPr id="76" name="図形グループ 75"/>
          <p:cNvGrpSpPr/>
          <p:nvPr/>
        </p:nvGrpSpPr>
        <p:grpSpPr>
          <a:xfrm>
            <a:off x="996511" y="8283248"/>
            <a:ext cx="5827380" cy="3928731"/>
            <a:chOff x="901673" y="7046124"/>
            <a:chExt cx="7216812" cy="4865465"/>
          </a:xfrm>
        </p:grpSpPr>
        <p:pic>
          <p:nvPicPr>
            <p:cNvPr id="80" name="図 79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1414969" y="7492383"/>
              <a:ext cx="6703516" cy="4010968"/>
            </a:xfrm>
            <a:prstGeom prst="rect">
              <a:avLst/>
            </a:prstGeom>
          </p:spPr>
        </p:pic>
        <p:sp>
          <p:nvSpPr>
            <p:cNvPr id="81" name="正方形/長方形 80"/>
            <p:cNvSpPr/>
            <p:nvPr/>
          </p:nvSpPr>
          <p:spPr bwMode="auto">
            <a:xfrm>
              <a:off x="2912667" y="7046124"/>
              <a:ext cx="3926314" cy="62801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3200" dirty="0" smtClean="0"/>
                <a:t>陸上競技世界歴代</a:t>
              </a:r>
              <a:r>
                <a:rPr lang="en-US" altLang="ja-JP" sz="3200" dirty="0" smtClean="0"/>
                <a:t>30</a:t>
              </a:r>
              <a:r>
                <a:rPr lang="ja-JP" altLang="en-US" sz="3200" dirty="0" smtClean="0"/>
                <a:t>傑</a:t>
              </a:r>
              <a:endPara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  <p:sp>
          <p:nvSpPr>
            <p:cNvPr id="83" name="正方形/長方形 82"/>
            <p:cNvSpPr/>
            <p:nvPr/>
          </p:nvSpPr>
          <p:spPr bwMode="auto">
            <a:xfrm rot="16200000">
              <a:off x="1024" y="9132670"/>
              <a:ext cx="2357587" cy="55629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800" dirty="0" smtClean="0">
                  <a:latin typeface="ＭＳ 明朝"/>
                  <a:ea typeface="ＭＳ 明朝"/>
                  <a:cs typeface="ＭＳ 明朝"/>
                </a:rPr>
                <a:t>年齢（歳）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/>
                <a:ea typeface="ＭＳ 明朝"/>
                <a:cs typeface="ＭＳ 明朝"/>
              </a:endParaRPr>
            </a:p>
          </p:txBody>
        </p:sp>
        <p:sp>
          <p:nvSpPr>
            <p:cNvPr id="84" name="正方形/長方形 83"/>
            <p:cNvSpPr/>
            <p:nvPr/>
          </p:nvSpPr>
          <p:spPr bwMode="auto">
            <a:xfrm>
              <a:off x="3720361" y="11355299"/>
              <a:ext cx="2357587" cy="55629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ja-JP" altLang="en-US" sz="2800" dirty="0" smtClean="0">
                  <a:latin typeface="ＭＳ 明朝"/>
                  <a:ea typeface="ＭＳ 明朝"/>
                  <a:cs typeface="ＭＳ 明朝"/>
                </a:rPr>
                <a:t>順位（位）</a:t>
              </a:r>
              <a:endPara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ＭＳ 明朝"/>
                <a:ea typeface="ＭＳ 明朝"/>
                <a:cs typeface="ＭＳ 明朝"/>
              </a:endParaRPr>
            </a:p>
          </p:txBody>
        </p:sp>
        <p:sp>
          <p:nvSpPr>
            <p:cNvPr id="85" name="円/楕円 84"/>
            <p:cNvSpPr/>
            <p:nvPr/>
          </p:nvSpPr>
          <p:spPr bwMode="auto">
            <a:xfrm>
              <a:off x="2494678" y="9053979"/>
              <a:ext cx="1224660" cy="1224660"/>
            </a:xfrm>
            <a:prstGeom prst="ellips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8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86" name="円/楕円 85"/>
          <p:cNvSpPr/>
          <p:nvPr/>
        </p:nvSpPr>
        <p:spPr bwMode="auto">
          <a:xfrm>
            <a:off x="2032130" y="6888063"/>
            <a:ext cx="3792923" cy="803942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600" dirty="0" smtClean="0"/>
              <a:t>跳躍能力</a:t>
            </a:r>
            <a:endParaRPr kumimoji="0" lang="ja-JP" altLang="en-US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87" name="右矢印 86"/>
          <p:cNvSpPr/>
          <p:nvPr/>
        </p:nvSpPr>
        <p:spPr bwMode="auto">
          <a:xfrm rot="18900000">
            <a:off x="4822273" y="6226294"/>
            <a:ext cx="816440" cy="453597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8" name="右矢印 87"/>
          <p:cNvSpPr/>
          <p:nvPr/>
        </p:nvSpPr>
        <p:spPr bwMode="auto">
          <a:xfrm rot="2700000" flipH="1">
            <a:off x="11344167" y="6226293"/>
            <a:ext cx="816440" cy="453597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163756" y="6422033"/>
            <a:ext cx="281471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600" dirty="0" smtClean="0"/>
              <a:t>影響</a:t>
            </a:r>
            <a:endParaRPr kumimoji="1" lang="ja-JP" altLang="en-US" sz="6600" dirty="0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40286" y="4637210"/>
            <a:ext cx="3672857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/>
              <a:t>バレーボール</a:t>
            </a:r>
            <a:endParaRPr kumimoji="1" lang="ja-JP" altLang="en-US" sz="3600" dirty="0"/>
          </a:p>
        </p:txBody>
      </p:sp>
      <p:grpSp>
        <p:nvGrpSpPr>
          <p:cNvPr id="28" name="図形グループ 27"/>
          <p:cNvGrpSpPr/>
          <p:nvPr/>
        </p:nvGrpSpPr>
        <p:grpSpPr>
          <a:xfrm>
            <a:off x="7145142" y="8197043"/>
            <a:ext cx="4755568" cy="1820320"/>
            <a:chOff x="7018166" y="10355890"/>
            <a:chExt cx="4927206" cy="1820320"/>
          </a:xfrm>
        </p:grpSpPr>
        <p:sp>
          <p:nvSpPr>
            <p:cNvPr id="93" name="正方形/長方形 92"/>
            <p:cNvSpPr/>
            <p:nvPr/>
          </p:nvSpPr>
          <p:spPr bwMode="auto">
            <a:xfrm>
              <a:off x="7175086" y="11046356"/>
              <a:ext cx="2196843" cy="47077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水平</a:t>
              </a: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方向</a:t>
              </a:r>
            </a:p>
          </p:txBody>
        </p:sp>
        <p:sp>
          <p:nvSpPr>
            <p:cNvPr id="94" name="右矢印 93"/>
            <p:cNvSpPr/>
            <p:nvPr/>
          </p:nvSpPr>
          <p:spPr bwMode="auto">
            <a:xfrm>
              <a:off x="9215012" y="11171906"/>
              <a:ext cx="564903" cy="313848"/>
            </a:xfrm>
            <a:prstGeom prst="rightArrow">
              <a:avLst/>
            </a:prstGeom>
            <a:solidFill>
              <a:srgbClr val="0000FF"/>
            </a:solidFill>
            <a:ln w="9525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5" name="正方形/長方形 94"/>
            <p:cNvSpPr/>
            <p:nvPr/>
          </p:nvSpPr>
          <p:spPr bwMode="auto">
            <a:xfrm>
              <a:off x="9654378" y="11046356"/>
              <a:ext cx="2196843" cy="47077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鉛直</a:t>
              </a: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方向</a:t>
              </a:r>
            </a:p>
          </p:txBody>
        </p:sp>
        <p:sp>
          <p:nvSpPr>
            <p:cNvPr id="97" name="正方形/長方形 96"/>
            <p:cNvSpPr/>
            <p:nvPr/>
          </p:nvSpPr>
          <p:spPr bwMode="auto">
            <a:xfrm>
              <a:off x="8399039" y="11611283"/>
              <a:ext cx="2196843" cy="47077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200" dirty="0" smtClean="0">
                  <a:solidFill>
                    <a:srgbClr val="FF0000"/>
                  </a:solidFill>
                </a:rPr>
                <a:t>23.6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歳</a:t>
              </a:r>
              <a:r>
                <a:rPr lang="ja-JP" altLang="en-US" sz="3200" dirty="0" smtClean="0"/>
                <a:t>でピーク</a:t>
              </a:r>
              <a:endParaRPr kumimoji="0" lang="ja-JP" altLang="en-US" sz="3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0" name="正方形/長方形 99"/>
            <p:cNvSpPr/>
            <p:nvPr/>
          </p:nvSpPr>
          <p:spPr bwMode="auto">
            <a:xfrm>
              <a:off x="7018166" y="10669742"/>
              <a:ext cx="4927206" cy="1506468"/>
            </a:xfrm>
            <a:prstGeom prst="rect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2" name="正方形/長方形 101"/>
            <p:cNvSpPr/>
            <p:nvPr/>
          </p:nvSpPr>
          <p:spPr bwMode="auto">
            <a:xfrm>
              <a:off x="7513148" y="10355890"/>
              <a:ext cx="3943436" cy="53354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走幅跳（</a:t>
              </a:r>
              <a:r>
                <a:rPr kumimoji="0" lang="en-US" altLang="ja-JP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High Jump</a:t>
              </a: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）</a:t>
              </a:r>
            </a:p>
          </p:txBody>
        </p:sp>
      </p:grpSp>
      <p:grpSp>
        <p:nvGrpSpPr>
          <p:cNvPr id="29" name="図形グループ 28"/>
          <p:cNvGrpSpPr/>
          <p:nvPr/>
        </p:nvGrpSpPr>
        <p:grpSpPr>
          <a:xfrm>
            <a:off x="12328331" y="8271798"/>
            <a:ext cx="3760122" cy="1726169"/>
            <a:chOff x="9626923" y="12455733"/>
            <a:chExt cx="4927206" cy="1726169"/>
          </a:xfrm>
        </p:grpSpPr>
        <p:sp>
          <p:nvSpPr>
            <p:cNvPr id="98" name="正方形/長方形 97"/>
            <p:cNvSpPr/>
            <p:nvPr/>
          </p:nvSpPr>
          <p:spPr bwMode="auto">
            <a:xfrm>
              <a:off x="11007798" y="12989276"/>
              <a:ext cx="2196843" cy="470773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rgbClr val="FF0000"/>
                  </a:solidFill>
                  <a:effectLst/>
                  <a:latin typeface="Arial" charset="0"/>
                </a:rPr>
                <a:t>水平</a:t>
              </a:r>
              <a:r>
                <a:rPr kumimoji="0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rPr>
                <a:t>方向</a:t>
              </a:r>
            </a:p>
          </p:txBody>
        </p:sp>
        <p:sp>
          <p:nvSpPr>
            <p:cNvPr id="99" name="正方形/長方形 98"/>
            <p:cNvSpPr/>
            <p:nvPr/>
          </p:nvSpPr>
          <p:spPr bwMode="auto">
            <a:xfrm>
              <a:off x="11007796" y="13522820"/>
              <a:ext cx="2196843" cy="470773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200" dirty="0" smtClean="0">
                  <a:solidFill>
                    <a:srgbClr val="FF0000"/>
                  </a:solidFill>
                </a:rPr>
                <a:t>26.2</a:t>
              </a:r>
              <a:r>
                <a:rPr lang="ja-JP" altLang="en-US" sz="3200" dirty="0" smtClean="0">
                  <a:solidFill>
                    <a:srgbClr val="FF0000"/>
                  </a:solidFill>
                </a:rPr>
                <a:t>歳</a:t>
              </a:r>
              <a:r>
                <a:rPr lang="ja-JP" altLang="en-US" sz="3200" dirty="0" smtClean="0"/>
                <a:t>でピーク</a:t>
              </a:r>
              <a:endParaRPr kumimoji="0" lang="ja-JP" altLang="en-US" sz="3200" b="0" i="0" u="none" strike="noStrike" cap="none" normalizeH="0" baseline="0" dirty="0" smtClean="0">
                <a:ln>
                  <a:noFill/>
                </a:ln>
                <a:effectLst/>
              </a:endParaRPr>
            </a:p>
          </p:txBody>
        </p:sp>
        <p:sp>
          <p:nvSpPr>
            <p:cNvPr id="101" name="正方形/長方形 100"/>
            <p:cNvSpPr/>
            <p:nvPr/>
          </p:nvSpPr>
          <p:spPr bwMode="auto">
            <a:xfrm>
              <a:off x="9626923" y="12738197"/>
              <a:ext cx="4927206" cy="1443705"/>
            </a:xfrm>
            <a:prstGeom prst="rect">
              <a:avLst/>
            </a:prstGeom>
            <a:noFill/>
            <a:ln w="317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6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3" name="正方形/長方形 102"/>
            <p:cNvSpPr/>
            <p:nvPr/>
          </p:nvSpPr>
          <p:spPr bwMode="auto">
            <a:xfrm>
              <a:off x="11300650" y="12455733"/>
              <a:ext cx="1585947" cy="533545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defTabSz="4389438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altLang="ja-JP" sz="3200" dirty="0" smtClean="0"/>
                <a:t>100m</a:t>
              </a:r>
              <a:endParaRPr kumimoji="0" lang="ja-JP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7541340" y="10094647"/>
            <a:ext cx="8272508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3200" dirty="0" smtClean="0"/>
              <a:t>最大脚筋力，最大脚筋速度，最大脚筋パワー</a:t>
            </a:r>
            <a:endParaRPr kumimoji="1" lang="ja-JP" altLang="en-US" sz="3200" dirty="0"/>
          </a:p>
        </p:txBody>
      </p:sp>
      <p:sp>
        <p:nvSpPr>
          <p:cNvPr id="2048" name="テキスト ボックス 2047"/>
          <p:cNvSpPr txBox="1"/>
          <p:nvPr/>
        </p:nvSpPr>
        <p:spPr>
          <a:xfrm>
            <a:off x="7266732" y="10678147"/>
            <a:ext cx="87187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solidFill>
                  <a:srgbClr val="FF0000"/>
                </a:solidFill>
              </a:rPr>
              <a:t>15〜24</a:t>
            </a:r>
            <a:r>
              <a:rPr kumimoji="1" lang="ja-JP" altLang="en-US" sz="4000" dirty="0">
                <a:solidFill>
                  <a:srgbClr val="FF0000"/>
                </a:solidFill>
              </a:rPr>
              <a:t>歳</a:t>
            </a:r>
            <a:r>
              <a:rPr kumimoji="1" lang="ja-JP" altLang="en-US" sz="4000" dirty="0"/>
              <a:t>を</a:t>
            </a:r>
            <a:r>
              <a:rPr kumimoji="1" lang="ja-JP" altLang="en-US" sz="4000" dirty="0">
                <a:solidFill>
                  <a:srgbClr val="FF0000"/>
                </a:solidFill>
              </a:rPr>
              <a:t>ピーク</a:t>
            </a:r>
            <a:r>
              <a:rPr kumimoji="1" lang="ja-JP" altLang="en-US" sz="4000" dirty="0"/>
              <a:t>に減少（川初，</a:t>
            </a:r>
            <a:r>
              <a:rPr kumimoji="1" lang="en-US" altLang="ja-JP" sz="4000" dirty="0"/>
              <a:t>1974</a:t>
            </a:r>
            <a:r>
              <a:rPr kumimoji="1" lang="ja-JP" altLang="en-US" sz="4000" dirty="0" smtClean="0"/>
              <a:t>）</a:t>
            </a:r>
            <a:endParaRPr kumimoji="1" lang="ja-JP" altLang="en-US" sz="4000" dirty="0"/>
          </a:p>
        </p:txBody>
      </p:sp>
      <p:sp>
        <p:nvSpPr>
          <p:cNvPr id="2051" name="右矢印吹き出し 2050"/>
          <p:cNvSpPr/>
          <p:nvPr/>
        </p:nvSpPr>
        <p:spPr bwMode="auto">
          <a:xfrm>
            <a:off x="1019446" y="12360004"/>
            <a:ext cx="6968128" cy="823764"/>
          </a:xfrm>
          <a:prstGeom prst="rightArrowCallou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lang="ja-JP" altLang="en-US" sz="4400" dirty="0">
                <a:solidFill>
                  <a:srgbClr val="FF0000"/>
                </a:solidFill>
              </a:rPr>
              <a:t>鉛直方向</a:t>
            </a:r>
            <a:r>
              <a:rPr lang="ja-JP" altLang="en-US" sz="4400" dirty="0"/>
              <a:t>の</a:t>
            </a:r>
            <a:r>
              <a:rPr lang="ja-JP" altLang="en-US" sz="4400" dirty="0" smtClean="0"/>
              <a:t>跳躍</a:t>
            </a:r>
            <a:endParaRPr lang="ja-JP" altLang="en-US" sz="44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6957801" y="18538240"/>
            <a:ext cx="2814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/>
              <a:t>目的</a:t>
            </a:r>
            <a:endParaRPr kumimoji="1" lang="ja-JP" altLang="en-US" sz="4800" dirty="0"/>
          </a:p>
        </p:txBody>
      </p:sp>
      <p:sp>
        <p:nvSpPr>
          <p:cNvPr id="89" name="正方形/長方形 88"/>
          <p:cNvSpPr/>
          <p:nvPr/>
        </p:nvSpPr>
        <p:spPr bwMode="auto">
          <a:xfrm>
            <a:off x="3165804" y="32391077"/>
            <a:ext cx="3718321" cy="82844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3200" dirty="0" smtClean="0"/>
              <a:t>各種跳躍高</a:t>
            </a:r>
            <a:endParaRPr kumimoji="0" lang="ja-JP" altLang="en-US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5" name="正方形/長方形 104"/>
          <p:cNvSpPr/>
          <p:nvPr/>
        </p:nvSpPr>
        <p:spPr bwMode="auto">
          <a:xfrm>
            <a:off x="10659851" y="32391077"/>
            <a:ext cx="3718321" cy="82844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3200" dirty="0" smtClean="0"/>
              <a:t>index</a:t>
            </a:r>
            <a:endParaRPr kumimoji="0" lang="ja-JP" altLang="en-US" sz="320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6" name="テキスト ボックス 105"/>
          <p:cNvSpPr txBox="1"/>
          <p:nvPr/>
        </p:nvSpPr>
        <p:spPr>
          <a:xfrm>
            <a:off x="12153553" y="36904292"/>
            <a:ext cx="42707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2000" dirty="0" smtClean="0">
                <a:latin typeface="Times New Roman"/>
              </a:rPr>
              <a:t>SPJ-index</a:t>
            </a:r>
            <a:r>
              <a:rPr kumimoji="1" lang="ja-JP" altLang="en-US" sz="2000" dirty="0" smtClean="0">
                <a:latin typeface="Times New Roman"/>
              </a:rPr>
              <a:t>：</a:t>
            </a:r>
            <a:r>
              <a:rPr kumimoji="1" lang="en-US" altLang="ja-JP" sz="2000" dirty="0" smtClean="0">
                <a:latin typeface="Times New Roman"/>
              </a:rPr>
              <a:t>SPJ</a:t>
            </a:r>
            <a:r>
              <a:rPr kumimoji="1" lang="ja-JP" altLang="en-US" sz="2000" dirty="0" smtClean="0">
                <a:latin typeface="Times New Roman"/>
              </a:rPr>
              <a:t>跳躍高</a:t>
            </a:r>
            <a:r>
              <a:rPr kumimoji="1" lang="en-US" altLang="ja-JP" sz="2000" dirty="0" smtClean="0">
                <a:latin typeface="Times New Roman"/>
              </a:rPr>
              <a:t>/</a:t>
            </a:r>
            <a:r>
              <a:rPr kumimoji="1" lang="ja-JP" altLang="en-US" sz="2000" dirty="0" smtClean="0">
                <a:latin typeface="Times New Roman"/>
              </a:rPr>
              <a:t>踏切時間</a:t>
            </a:r>
            <a:endParaRPr kumimoji="1" lang="en-US" altLang="ja-JP" sz="2000" dirty="0" smtClean="0"/>
          </a:p>
        </p:txBody>
      </p:sp>
      <p:sp>
        <p:nvSpPr>
          <p:cNvPr id="109" name="Text Box 42"/>
          <p:cNvSpPr txBox="1">
            <a:spLocks noChangeArrowheads="1"/>
          </p:cNvSpPr>
          <p:nvPr/>
        </p:nvSpPr>
        <p:spPr bwMode="auto">
          <a:xfrm>
            <a:off x="728049" y="31592701"/>
            <a:ext cx="15648292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4389438">
              <a:spcBef>
                <a:spcPct val="50000"/>
              </a:spcBef>
            </a:pPr>
            <a:r>
              <a:rPr lang="en-US" altLang="ja-JP" sz="5400" b="1" dirty="0" smtClean="0">
                <a:solidFill>
                  <a:srgbClr val="000000"/>
                </a:solidFill>
              </a:rPr>
              <a:t>Ⅰ.</a:t>
            </a:r>
            <a:r>
              <a:rPr lang="ja-JP" altLang="en-US" sz="5400" b="1" dirty="0" smtClean="0">
                <a:solidFill>
                  <a:srgbClr val="000000"/>
                </a:solidFill>
              </a:rPr>
              <a:t>跳躍能力の全体的傾向</a:t>
            </a:r>
            <a:endParaRPr lang="en-US" sz="5400" b="1" dirty="0">
              <a:solidFill>
                <a:srgbClr val="000000"/>
              </a:solidFill>
            </a:endParaRPr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7914711" y="4963027"/>
            <a:ext cx="5014898" cy="3008939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5762610" y="4963032"/>
            <a:ext cx="5024348" cy="3006258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5991749" y="23954730"/>
            <a:ext cx="4924387" cy="2946448"/>
          </a:xfrm>
          <a:prstGeom prst="rect">
            <a:avLst/>
          </a:prstGeom>
        </p:spPr>
      </p:pic>
      <p:pic>
        <p:nvPicPr>
          <p:cNvPr id="2052" name="図 205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7970658" y="12026252"/>
            <a:ext cx="5425881" cy="3246511"/>
          </a:xfrm>
          <a:prstGeom prst="rect">
            <a:avLst/>
          </a:prstGeom>
        </p:spPr>
      </p:pic>
      <p:pic>
        <p:nvPicPr>
          <p:cNvPr id="2053" name="図 205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7917857" y="23930447"/>
            <a:ext cx="5218536" cy="3122448"/>
          </a:xfrm>
          <a:prstGeom prst="rect">
            <a:avLst/>
          </a:prstGeom>
        </p:spPr>
      </p:pic>
      <p:pic>
        <p:nvPicPr>
          <p:cNvPr id="2054" name="図 205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5843957" y="11957604"/>
            <a:ext cx="5582472" cy="3349483"/>
          </a:xfrm>
          <a:prstGeom prst="rect">
            <a:avLst/>
          </a:prstGeom>
        </p:spPr>
      </p:pic>
      <p:sp>
        <p:nvSpPr>
          <p:cNvPr id="111" name="正方形/長方形 110"/>
          <p:cNvSpPr/>
          <p:nvPr/>
        </p:nvSpPr>
        <p:spPr bwMode="auto">
          <a:xfrm>
            <a:off x="8093966" y="40198915"/>
            <a:ext cx="3913136" cy="682601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dirty="0" smtClean="0">
                <a:solidFill>
                  <a:srgbClr val="008000"/>
                </a:solidFill>
              </a:rPr>
              <a:t>低身長</a:t>
            </a:r>
            <a:r>
              <a:rPr lang="ja-JP" altLang="en-US" sz="2800" dirty="0" smtClean="0"/>
              <a:t>　＞　高身長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4" name="正方形/長方形 113"/>
          <p:cNvSpPr/>
          <p:nvPr/>
        </p:nvSpPr>
        <p:spPr bwMode="auto">
          <a:xfrm>
            <a:off x="11766822" y="39546768"/>
            <a:ext cx="2265500" cy="648277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dirty="0" smtClean="0"/>
              <a:t>最高到達点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17712094" y="8150632"/>
            <a:ext cx="54577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/>
              <a:t>RJ-index</a:t>
            </a:r>
            <a:r>
              <a:rPr kumimoji="1" lang="ja-JP" altLang="en-US" sz="2800" dirty="0"/>
              <a:t>，</a:t>
            </a:r>
            <a:r>
              <a:rPr kumimoji="1" lang="en-US" altLang="ja-JP" sz="2800" dirty="0"/>
              <a:t>RJA-index</a:t>
            </a:r>
            <a:r>
              <a:rPr kumimoji="1" lang="ja-JP" altLang="en-US" sz="2800" dirty="0"/>
              <a:t>に</a:t>
            </a:r>
            <a:r>
              <a:rPr kumimoji="1" lang="ja-JP" altLang="en-US" sz="2800" dirty="0" smtClean="0"/>
              <a:t>差</a:t>
            </a:r>
            <a:endParaRPr kumimoji="1" lang="ja-JP" altLang="en-US" sz="2800" dirty="0"/>
          </a:p>
        </p:txBody>
      </p:sp>
      <p:sp>
        <p:nvSpPr>
          <p:cNvPr id="119" name="正方形/長方形 118"/>
          <p:cNvSpPr/>
          <p:nvPr/>
        </p:nvSpPr>
        <p:spPr bwMode="auto">
          <a:xfrm>
            <a:off x="17712094" y="8768454"/>
            <a:ext cx="5457796" cy="648278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>
                <a:solidFill>
                  <a:schemeClr val="bg1"/>
                </a:solidFill>
              </a:rPr>
              <a:t>足関節・膝関節の爆発的筋力発揮</a:t>
            </a:r>
          </a:p>
        </p:txBody>
      </p:sp>
      <p:sp>
        <p:nvSpPr>
          <p:cNvPr id="3" name="円/楕円 2"/>
          <p:cNvSpPr/>
          <p:nvPr/>
        </p:nvSpPr>
        <p:spPr bwMode="auto">
          <a:xfrm>
            <a:off x="21281972" y="6733638"/>
            <a:ext cx="755167" cy="75516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28696334" y="5192955"/>
            <a:ext cx="3844485" cy="579633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1800" dirty="0">
                <a:latin typeface="Times New Roman"/>
                <a:ea typeface="ＭＳ 明朝"/>
                <a:cs typeface="Times New Roman"/>
              </a:rPr>
              <a:t>反動効果：</a:t>
            </a:r>
            <a:r>
              <a:rPr kumimoji="1" lang="en-US" altLang="ja-JP" sz="1800" dirty="0">
                <a:latin typeface="Times New Roman"/>
                <a:ea typeface="ＭＳ 明朝"/>
                <a:cs typeface="Times New Roman"/>
              </a:rPr>
              <a:t>{(CMJ-SJ)/SJ*100}</a:t>
            </a:r>
            <a:endParaRPr kumimoji="1" lang="ja-JP" altLang="en-US" sz="1800" dirty="0"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121" name="正方形/長方形 120"/>
          <p:cNvSpPr/>
          <p:nvPr/>
        </p:nvSpPr>
        <p:spPr bwMode="auto">
          <a:xfrm>
            <a:off x="25881624" y="8150636"/>
            <a:ext cx="54577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 smtClean="0"/>
              <a:t>CMJ</a:t>
            </a:r>
            <a:r>
              <a:rPr kumimoji="1" lang="ja-JP" altLang="en-US" sz="2800" dirty="0" smtClean="0"/>
              <a:t>による反動効果に差なし</a:t>
            </a:r>
            <a:endParaRPr kumimoji="1" lang="ja-JP" altLang="en-US" sz="2800" dirty="0"/>
          </a:p>
        </p:txBody>
      </p:sp>
      <p:sp>
        <p:nvSpPr>
          <p:cNvPr id="122" name="正方形/長方形 121"/>
          <p:cNvSpPr/>
          <p:nvPr/>
        </p:nvSpPr>
        <p:spPr bwMode="auto">
          <a:xfrm>
            <a:off x="19771640" y="10260595"/>
            <a:ext cx="9164977" cy="686470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3200" dirty="0">
                <a:solidFill>
                  <a:srgbClr val="FFFFFF"/>
                </a:solidFill>
              </a:rPr>
              <a:t>足関節・膝関節の爆発的筋力発揮が</a:t>
            </a:r>
            <a:r>
              <a:rPr kumimoji="1" lang="ja-JP" altLang="en-US" sz="3200" dirty="0" smtClean="0">
                <a:solidFill>
                  <a:srgbClr val="FFFFFF"/>
                </a:solidFill>
              </a:rPr>
              <a:t>影響</a:t>
            </a:r>
            <a:endParaRPr kumimoji="1" lang="ja-JP" altLang="en-US" sz="3200" dirty="0">
              <a:solidFill>
                <a:srgbClr val="FFFFFF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 bwMode="auto">
          <a:xfrm>
            <a:off x="12007100" y="40198915"/>
            <a:ext cx="3913136" cy="682601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800" dirty="0" smtClean="0"/>
              <a:t>低身長　＜　</a:t>
            </a:r>
            <a:r>
              <a:rPr lang="ja-JP" altLang="en-US" sz="2800" dirty="0" smtClean="0">
                <a:solidFill>
                  <a:srgbClr val="008000"/>
                </a:solidFill>
              </a:rPr>
              <a:t>高身長</a:t>
            </a:r>
            <a:endParaRPr kumimoji="0" lang="ja-JP" altLang="en-US" sz="2800" b="0" i="0" u="none" strike="noStrike" cap="none" normalizeH="0" baseline="0" dirty="0" smtClean="0">
              <a:ln>
                <a:noFill/>
              </a:ln>
              <a:solidFill>
                <a:srgbClr val="008000"/>
              </a:solidFill>
              <a:effectLst/>
            </a:endParaRPr>
          </a:p>
        </p:txBody>
      </p:sp>
      <p:sp>
        <p:nvSpPr>
          <p:cNvPr id="125" name="正方形/長方形 124"/>
          <p:cNvSpPr/>
          <p:nvPr/>
        </p:nvSpPr>
        <p:spPr bwMode="auto">
          <a:xfrm>
            <a:off x="7922334" y="42503738"/>
            <a:ext cx="8100878" cy="892412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3200" dirty="0" smtClean="0">
                <a:solidFill>
                  <a:srgbClr val="FFFF00"/>
                </a:solidFill>
              </a:rPr>
              <a:t>身長を考慮して</a:t>
            </a:r>
            <a:r>
              <a:rPr kumimoji="1" lang="ja-JP" altLang="en-US" sz="2800" dirty="0" smtClean="0">
                <a:solidFill>
                  <a:schemeClr val="bg1"/>
                </a:solidFill>
              </a:rPr>
              <a:t>跳躍能力を評価する必要がある</a:t>
            </a:r>
            <a:endParaRPr kumimoji="1" lang="ja-JP" altLang="en-US" sz="2800" dirty="0">
              <a:solidFill>
                <a:schemeClr val="bg1"/>
              </a:solidFill>
            </a:endParaRPr>
          </a:p>
        </p:txBody>
      </p:sp>
      <p:sp>
        <p:nvSpPr>
          <p:cNvPr id="10" name="下矢印 9"/>
          <p:cNvSpPr/>
          <p:nvPr/>
        </p:nvSpPr>
        <p:spPr bwMode="auto">
          <a:xfrm>
            <a:off x="9810251" y="41327722"/>
            <a:ext cx="480560" cy="823765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6" name="下矢印 125"/>
          <p:cNvSpPr/>
          <p:nvPr/>
        </p:nvSpPr>
        <p:spPr bwMode="auto">
          <a:xfrm>
            <a:off x="13723387" y="41327722"/>
            <a:ext cx="480560" cy="823765"/>
          </a:xfrm>
          <a:prstGeom prst="down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円/楕円 13"/>
          <p:cNvSpPr/>
          <p:nvPr/>
        </p:nvSpPr>
        <p:spPr bwMode="auto">
          <a:xfrm>
            <a:off x="10428114" y="41499340"/>
            <a:ext cx="3157970" cy="514852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跳躍能力の評価</a:t>
            </a:r>
          </a:p>
        </p:txBody>
      </p:sp>
      <p:sp>
        <p:nvSpPr>
          <p:cNvPr id="2056" name="テキスト ボックス 2055"/>
          <p:cNvSpPr txBox="1"/>
          <p:nvPr/>
        </p:nvSpPr>
        <p:spPr>
          <a:xfrm>
            <a:off x="2121283" y="39785672"/>
            <a:ext cx="1167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800" kern="100" dirty="0">
                <a:latin typeface="Times New Roman"/>
                <a:ea typeface="ＭＳ 明朝"/>
                <a:cs typeface="Times New Roman"/>
              </a:rPr>
              <a:t>n=58</a:t>
            </a:r>
            <a:endParaRPr lang="ja-JP" altLang="ja-JP" sz="180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800" kern="100" dirty="0">
                <a:latin typeface="Times New Roman"/>
                <a:ea typeface="ＭＳ 明朝"/>
                <a:cs typeface="Times New Roman"/>
              </a:rPr>
              <a:t>r=-0.346</a:t>
            </a:r>
            <a:endParaRPr lang="ja-JP" altLang="ja-JP" sz="1800" kern="100" dirty="0"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800" kern="100" dirty="0">
                <a:latin typeface="Times New Roman"/>
                <a:ea typeface="ＭＳ 明朝"/>
                <a:cs typeface="Times New Roman"/>
              </a:rPr>
              <a:t>p&lt;0.01</a:t>
            </a:r>
            <a:endParaRPr lang="ja-JP" altLang="ja-JP" sz="1800" kern="100" dirty="0">
              <a:ea typeface="ＭＳ 明朝"/>
              <a:cs typeface="Times New Roman"/>
            </a:endParaRPr>
          </a:p>
          <a:p>
            <a:endParaRPr kumimoji="1" lang="ja-JP" altLang="en-US" sz="18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2876450" y="41742115"/>
            <a:ext cx="1167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altLang="ja-JP" sz="1800" kern="100" dirty="0">
                <a:latin typeface="Times New Roman"/>
                <a:ea typeface="ＭＳ 明朝"/>
                <a:cs typeface="Times New Roman"/>
              </a:rPr>
              <a:t>n=58</a:t>
            </a:r>
            <a:endParaRPr lang="ja-JP" altLang="ja-JP" sz="1800" kern="100" dirty="0">
              <a:latin typeface="Times New Roman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800" kern="100" dirty="0">
                <a:latin typeface="Times New Roman"/>
                <a:ea typeface="ＭＳ 明朝"/>
                <a:cs typeface="Times New Roman"/>
              </a:rPr>
              <a:t>r=0.673</a:t>
            </a:r>
            <a:endParaRPr lang="ja-JP" altLang="ja-JP" sz="1800" kern="100" dirty="0">
              <a:latin typeface="Times New Roman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en-US" altLang="ja-JP" sz="1800" kern="100" dirty="0">
                <a:latin typeface="Times New Roman"/>
                <a:ea typeface="ＭＳ 明朝"/>
                <a:cs typeface="Times New Roman"/>
              </a:rPr>
              <a:t>p&lt;0.001</a:t>
            </a:r>
            <a:endParaRPr lang="ja-JP" altLang="ja-JP" sz="1800" kern="100" dirty="0">
              <a:latin typeface="Times New Roman"/>
              <a:ea typeface="ＭＳ 明朝"/>
              <a:cs typeface="Times New Roman"/>
            </a:endParaRPr>
          </a:p>
          <a:p>
            <a:pPr algn="just">
              <a:spcAft>
                <a:spcPts val="0"/>
              </a:spcAft>
            </a:pPr>
            <a:endParaRPr lang="ja-JP" altLang="ja-JP" sz="1800" kern="100" dirty="0">
              <a:solidFill>
                <a:srgbClr val="FFFFFF"/>
              </a:solidFill>
              <a:latin typeface="Times New Roman"/>
              <a:ea typeface="ＭＳ 明朝"/>
              <a:cs typeface="Times New Roman"/>
            </a:endParaRPr>
          </a:p>
        </p:txBody>
      </p:sp>
      <p:sp>
        <p:nvSpPr>
          <p:cNvPr id="128" name="Text Box 42"/>
          <p:cNvSpPr txBox="1">
            <a:spLocks noChangeArrowheads="1"/>
          </p:cNvSpPr>
          <p:nvPr/>
        </p:nvSpPr>
        <p:spPr bwMode="auto">
          <a:xfrm>
            <a:off x="16571483" y="18273037"/>
            <a:ext cx="15549318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4389438">
              <a:spcBef>
                <a:spcPct val="50000"/>
              </a:spcBef>
            </a:pPr>
            <a:r>
              <a:rPr lang="en-US" altLang="ja-JP" sz="5400" b="1" dirty="0" smtClean="0">
                <a:solidFill>
                  <a:srgbClr val="000000"/>
                </a:solidFill>
              </a:rPr>
              <a:t>Ⅲ.</a:t>
            </a:r>
            <a:r>
              <a:rPr lang="ja-JP" altLang="en-US" sz="5400" b="1" dirty="0" smtClean="0">
                <a:solidFill>
                  <a:srgbClr val="000000"/>
                </a:solidFill>
              </a:rPr>
              <a:t>年齢別の跳躍能力</a:t>
            </a:r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 bwMode="auto">
          <a:xfrm>
            <a:off x="16545013" y="4060269"/>
            <a:ext cx="15583895" cy="6825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/>
              <a:t>平均身長（</a:t>
            </a:r>
            <a:r>
              <a:rPr kumimoji="1" lang="en-US" altLang="ja-JP" sz="2800" dirty="0" smtClean="0"/>
              <a:t>187.5cm</a:t>
            </a:r>
            <a:r>
              <a:rPr kumimoji="1" lang="ja-JP" altLang="en-US" sz="2800" dirty="0" smtClean="0"/>
              <a:t>）より上位を</a:t>
            </a:r>
            <a:r>
              <a:rPr kumimoji="1" lang="en-US" altLang="ja-JP" sz="2800" dirty="0" smtClean="0"/>
              <a:t>T</a:t>
            </a:r>
            <a:r>
              <a:rPr kumimoji="1" lang="ja-JP" altLang="en-US" sz="2800" dirty="0" smtClean="0"/>
              <a:t>群（</a:t>
            </a:r>
            <a:r>
              <a:rPr kumimoji="1" lang="en-US" altLang="ja-JP" sz="2800" dirty="0">
                <a:latin typeface="+mn-lt"/>
                <a:cs typeface="Times New Roman"/>
              </a:rPr>
              <a:t>193.0±</a:t>
            </a:r>
            <a:r>
              <a:rPr kumimoji="1" lang="en-US" altLang="ja-JP" sz="2800" dirty="0" smtClean="0">
                <a:latin typeface="+mn-lt"/>
                <a:cs typeface="Times New Roman"/>
              </a:rPr>
              <a:t>3.7cm</a:t>
            </a:r>
            <a:r>
              <a:rPr kumimoji="1" lang="ja-JP" altLang="en-US" sz="2800" dirty="0" smtClean="0"/>
              <a:t>），下位を</a:t>
            </a:r>
            <a:r>
              <a:rPr kumimoji="1" lang="en-US" altLang="ja-JP" sz="2800" dirty="0" smtClean="0"/>
              <a:t>S</a:t>
            </a:r>
            <a:r>
              <a:rPr kumimoji="1" lang="ja-JP" altLang="en-US" sz="2800" dirty="0" smtClean="0"/>
              <a:t>群（</a:t>
            </a:r>
            <a:r>
              <a:rPr kumimoji="1" lang="en-US" altLang="ja-JP" sz="2800" dirty="0">
                <a:latin typeface="+mn-lt"/>
                <a:cs typeface="Times New Roman"/>
              </a:rPr>
              <a:t>181.7±</a:t>
            </a:r>
            <a:r>
              <a:rPr kumimoji="1" lang="en-US" altLang="ja-JP" sz="2800" dirty="0" smtClean="0">
                <a:latin typeface="+mn-lt"/>
                <a:cs typeface="Times New Roman"/>
              </a:rPr>
              <a:t>4.8cm</a:t>
            </a:r>
            <a:r>
              <a:rPr kumimoji="1" lang="ja-JP" altLang="en-US" sz="2800" dirty="0" smtClean="0"/>
              <a:t>）</a:t>
            </a:r>
            <a:endParaRPr kumimoji="1" lang="ja-JP" altLang="en-US" sz="2800" dirty="0"/>
          </a:p>
        </p:txBody>
      </p:sp>
      <p:sp>
        <p:nvSpPr>
          <p:cNvPr id="130" name="正方形/長方形 129"/>
          <p:cNvSpPr/>
          <p:nvPr/>
        </p:nvSpPr>
        <p:spPr bwMode="auto">
          <a:xfrm>
            <a:off x="18879170" y="769856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S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31" name="正方形/長方形 130"/>
          <p:cNvSpPr/>
          <p:nvPr/>
        </p:nvSpPr>
        <p:spPr bwMode="auto">
          <a:xfrm>
            <a:off x="20973041" y="769856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T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32" name="正方形/長方形 131"/>
          <p:cNvSpPr/>
          <p:nvPr/>
        </p:nvSpPr>
        <p:spPr bwMode="auto">
          <a:xfrm rot="16200000">
            <a:off x="16035297" y="6395441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跳躍能力の割合（</a:t>
            </a:r>
            <a:r>
              <a:rPr lang="en-US" altLang="ja-JP" sz="2400" dirty="0">
                <a:latin typeface="Times New Roman"/>
                <a:ea typeface="ＭＳ 明朝"/>
                <a:cs typeface="Times New Roman"/>
              </a:rPr>
              <a:t>%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33" name="正方形/長方形 132"/>
          <p:cNvSpPr/>
          <p:nvPr/>
        </p:nvSpPr>
        <p:spPr bwMode="auto">
          <a:xfrm rot="16200000">
            <a:off x="24101851" y="6395440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反動効果の割合（</a:t>
            </a:r>
            <a:r>
              <a:rPr lang="en-US" altLang="ja-JP" sz="2400" dirty="0">
                <a:latin typeface="Times New Roman"/>
                <a:ea typeface="ＭＳ 明朝"/>
                <a:cs typeface="Times New Roman"/>
              </a:rPr>
              <a:t>%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21384949" y="9626547"/>
            <a:ext cx="5938356" cy="579622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800" dirty="0"/>
              <a:t>T</a:t>
            </a:r>
            <a:r>
              <a:rPr kumimoji="1" lang="ja-JP" altLang="en-US" sz="2800" dirty="0"/>
              <a:t>群における</a:t>
            </a:r>
            <a:r>
              <a:rPr kumimoji="1" lang="en-US" altLang="ja-JP" sz="2800" dirty="0"/>
              <a:t>SPJ</a:t>
            </a:r>
            <a:r>
              <a:rPr kumimoji="1" lang="ja-JP" altLang="en-US" sz="2800" dirty="0"/>
              <a:t>の跳躍パフォーマンス</a:t>
            </a:r>
          </a:p>
        </p:txBody>
      </p:sp>
      <p:sp>
        <p:nvSpPr>
          <p:cNvPr id="136" name="正方形/長方形 135"/>
          <p:cNvSpPr/>
          <p:nvPr/>
        </p:nvSpPr>
        <p:spPr bwMode="auto">
          <a:xfrm>
            <a:off x="16545013" y="11089167"/>
            <a:ext cx="15583895" cy="6825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500" dirty="0" smtClean="0"/>
              <a:t>T</a:t>
            </a:r>
            <a:r>
              <a:rPr kumimoji="1" lang="ja-JP" altLang="en-US" sz="2500" dirty="0" smtClean="0"/>
              <a:t>群における</a:t>
            </a:r>
            <a:r>
              <a:rPr kumimoji="1" lang="en-US" altLang="ja-JP" sz="2500" dirty="0" smtClean="0"/>
              <a:t>SPJ3</a:t>
            </a:r>
            <a:r>
              <a:rPr kumimoji="1" lang="ja-JP" altLang="en-US" sz="2500" dirty="0" smtClean="0"/>
              <a:t>の跳躍高の平均値（</a:t>
            </a:r>
            <a:r>
              <a:rPr kumimoji="1" lang="en-US" altLang="ja-JP" sz="2500" dirty="0" smtClean="0">
                <a:cs typeface="Times New Roman"/>
              </a:rPr>
              <a:t>81.2±8.4cm</a:t>
            </a:r>
            <a:r>
              <a:rPr kumimoji="1" lang="ja-JP" altLang="en-US" sz="2500" dirty="0" smtClean="0"/>
              <a:t>）より上位を</a:t>
            </a:r>
            <a:r>
              <a:rPr kumimoji="1" lang="en-US" altLang="ja-JP" sz="2500" dirty="0" smtClean="0"/>
              <a:t>TH</a:t>
            </a:r>
            <a:r>
              <a:rPr kumimoji="1" lang="ja-JP" altLang="en-US" sz="2500" dirty="0" smtClean="0"/>
              <a:t>群（</a:t>
            </a:r>
            <a:r>
              <a:rPr kumimoji="1" lang="en-US" altLang="ja-JP" sz="2500" dirty="0">
                <a:cs typeface="Times New Roman"/>
              </a:rPr>
              <a:t>89.1±</a:t>
            </a:r>
            <a:r>
              <a:rPr kumimoji="1" lang="en-US" altLang="ja-JP" sz="2500" dirty="0" smtClean="0">
                <a:cs typeface="Times New Roman"/>
              </a:rPr>
              <a:t>4.6cm</a:t>
            </a:r>
            <a:r>
              <a:rPr kumimoji="1" lang="ja-JP" altLang="en-US" sz="2500" dirty="0" smtClean="0"/>
              <a:t>），下位を</a:t>
            </a:r>
            <a:r>
              <a:rPr kumimoji="1" lang="en-US" altLang="ja-JP" sz="2500" dirty="0" smtClean="0"/>
              <a:t>TL</a:t>
            </a:r>
            <a:r>
              <a:rPr kumimoji="1" lang="ja-JP" altLang="en-US" sz="2500" dirty="0" smtClean="0"/>
              <a:t>群（</a:t>
            </a:r>
            <a:r>
              <a:rPr kumimoji="1" lang="en-US" altLang="ja-JP" sz="2500" dirty="0">
                <a:cs typeface="Times New Roman"/>
              </a:rPr>
              <a:t>75.1±</a:t>
            </a:r>
            <a:r>
              <a:rPr kumimoji="1" lang="en-US" altLang="ja-JP" sz="2500" dirty="0" smtClean="0">
                <a:cs typeface="Times New Roman"/>
              </a:rPr>
              <a:t>4.8cm</a:t>
            </a:r>
            <a:r>
              <a:rPr kumimoji="1" lang="ja-JP" altLang="en-US" sz="2500" dirty="0" smtClean="0"/>
              <a:t>）</a:t>
            </a:r>
            <a:endParaRPr kumimoji="1" lang="ja-JP" altLang="en-US" sz="2500" dirty="0"/>
          </a:p>
        </p:txBody>
      </p:sp>
      <p:sp>
        <p:nvSpPr>
          <p:cNvPr id="137" name="正方形/長方形 136"/>
          <p:cNvSpPr/>
          <p:nvPr/>
        </p:nvSpPr>
        <p:spPr bwMode="auto">
          <a:xfrm rot="16200000">
            <a:off x="16035295" y="13218398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跳躍能力の割合（</a:t>
            </a:r>
            <a:r>
              <a:rPr lang="en-US" altLang="ja-JP" sz="2400" dirty="0">
                <a:latin typeface="Times New Roman"/>
                <a:ea typeface="ＭＳ 明朝"/>
                <a:cs typeface="Times New Roman"/>
              </a:rPr>
              <a:t>%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38" name="正方形/長方形 137"/>
          <p:cNvSpPr/>
          <p:nvPr/>
        </p:nvSpPr>
        <p:spPr bwMode="auto">
          <a:xfrm>
            <a:off x="19050797" y="1507070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TH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39" name="正方形/長方形 138"/>
          <p:cNvSpPr/>
          <p:nvPr/>
        </p:nvSpPr>
        <p:spPr bwMode="auto">
          <a:xfrm>
            <a:off x="21384950" y="15036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TL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26671117" y="769856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S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41" name="正方形/長方形 140"/>
          <p:cNvSpPr/>
          <p:nvPr/>
        </p:nvSpPr>
        <p:spPr bwMode="auto">
          <a:xfrm>
            <a:off x="28902291" y="769856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T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42" name="正方形/長方形 141"/>
          <p:cNvSpPr/>
          <p:nvPr/>
        </p:nvSpPr>
        <p:spPr bwMode="auto">
          <a:xfrm rot="16200000">
            <a:off x="24067524" y="13218397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反動効果の割合（</a:t>
            </a:r>
            <a:r>
              <a:rPr lang="en-US" altLang="ja-JP" sz="2400" dirty="0">
                <a:latin typeface="Times New Roman"/>
                <a:ea typeface="ＭＳ 明朝"/>
                <a:cs typeface="Times New Roman"/>
              </a:rPr>
              <a:t>%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43" name="正方形/長方形 142"/>
          <p:cNvSpPr/>
          <p:nvPr/>
        </p:nvSpPr>
        <p:spPr bwMode="auto">
          <a:xfrm>
            <a:off x="27048698" y="15036372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TH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44" name="正方形/長方形 143"/>
          <p:cNvSpPr/>
          <p:nvPr/>
        </p:nvSpPr>
        <p:spPr bwMode="auto">
          <a:xfrm>
            <a:off x="29417173" y="15070696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TL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45" name="円/楕円 144"/>
          <p:cNvSpPr/>
          <p:nvPr/>
        </p:nvSpPr>
        <p:spPr bwMode="auto">
          <a:xfrm>
            <a:off x="21693882" y="13899822"/>
            <a:ext cx="686527" cy="68652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6" name="正方形/長方形 145"/>
          <p:cNvSpPr/>
          <p:nvPr/>
        </p:nvSpPr>
        <p:spPr bwMode="auto">
          <a:xfrm>
            <a:off x="17712094" y="15409749"/>
            <a:ext cx="54577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/>
              <a:t>RJ-index</a:t>
            </a:r>
            <a:r>
              <a:rPr kumimoji="1" lang="ja-JP" altLang="en-US" sz="2800" dirty="0" smtClean="0"/>
              <a:t>，</a:t>
            </a:r>
            <a:r>
              <a:rPr kumimoji="1" lang="en-US" altLang="ja-JP" sz="2800" dirty="0" smtClean="0"/>
              <a:t>CMJA-mat</a:t>
            </a:r>
            <a:r>
              <a:rPr kumimoji="1" lang="ja-JP" altLang="en-US" sz="2800" dirty="0" smtClean="0"/>
              <a:t>に差</a:t>
            </a:r>
            <a:endParaRPr kumimoji="1" lang="ja-JP" altLang="en-US" sz="2800" dirty="0"/>
          </a:p>
        </p:txBody>
      </p:sp>
      <p:sp>
        <p:nvSpPr>
          <p:cNvPr id="147" name="正方形/長方形 146"/>
          <p:cNvSpPr/>
          <p:nvPr/>
        </p:nvSpPr>
        <p:spPr bwMode="auto">
          <a:xfrm>
            <a:off x="17712094" y="16027571"/>
            <a:ext cx="5457796" cy="648278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>
                <a:solidFill>
                  <a:srgbClr val="FFFFFF"/>
                </a:solidFill>
              </a:rPr>
              <a:t>下肢三関節の</a:t>
            </a:r>
            <a:r>
              <a:rPr kumimoji="1" lang="ja-JP" altLang="en-US" sz="2800" dirty="0">
                <a:solidFill>
                  <a:srgbClr val="FFFFFF"/>
                </a:solidFill>
              </a:rPr>
              <a:t>爆発的筋力発揮</a:t>
            </a:r>
          </a:p>
        </p:txBody>
      </p:sp>
      <p:sp>
        <p:nvSpPr>
          <p:cNvPr id="148" name="正方形/長方形 147"/>
          <p:cNvSpPr/>
          <p:nvPr/>
        </p:nvSpPr>
        <p:spPr bwMode="auto">
          <a:xfrm>
            <a:off x="26053253" y="15409749"/>
            <a:ext cx="54577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/>
              <a:t>CMJ</a:t>
            </a:r>
            <a:r>
              <a:rPr kumimoji="1" lang="ja-JP" altLang="en-US" sz="2800" dirty="0"/>
              <a:t>による反動効果に</a:t>
            </a:r>
            <a:r>
              <a:rPr kumimoji="1" lang="ja-JP" altLang="en-US" sz="2800" dirty="0" smtClean="0"/>
              <a:t>差</a:t>
            </a:r>
            <a:endParaRPr kumimoji="1" lang="ja-JP" altLang="en-US" sz="2800" dirty="0"/>
          </a:p>
        </p:txBody>
      </p:sp>
      <p:sp>
        <p:nvSpPr>
          <p:cNvPr id="149" name="正方形/長方形 148"/>
          <p:cNvSpPr/>
          <p:nvPr/>
        </p:nvSpPr>
        <p:spPr bwMode="auto">
          <a:xfrm>
            <a:off x="26053253" y="16027571"/>
            <a:ext cx="5457796" cy="648278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>
                <a:solidFill>
                  <a:srgbClr val="FFFFFF"/>
                </a:solidFill>
              </a:rPr>
              <a:t>反動を効果的に利用できていない</a:t>
            </a:r>
            <a:endParaRPr kumimoji="1" lang="ja-JP" altLang="en-US" sz="2800" dirty="0">
              <a:solidFill>
                <a:srgbClr val="FFFFFF"/>
              </a:solidFill>
            </a:endParaRPr>
          </a:p>
        </p:txBody>
      </p:sp>
      <p:sp>
        <p:nvSpPr>
          <p:cNvPr id="150" name="正方形/長方形 149"/>
          <p:cNvSpPr/>
          <p:nvPr/>
        </p:nvSpPr>
        <p:spPr bwMode="auto">
          <a:xfrm>
            <a:off x="19771640" y="17438466"/>
            <a:ext cx="9164977" cy="686470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3200" dirty="0">
                <a:solidFill>
                  <a:srgbClr val="FFFFFF"/>
                </a:solidFill>
              </a:rPr>
              <a:t>下肢三関節の爆発的筋力発揮が</a:t>
            </a:r>
            <a:r>
              <a:rPr kumimoji="1" lang="ja-JP" altLang="en-US" sz="3200" dirty="0" smtClean="0">
                <a:solidFill>
                  <a:srgbClr val="FFFFFF"/>
                </a:solidFill>
              </a:rPr>
              <a:t>影響</a:t>
            </a:r>
            <a:endParaRPr kumimoji="1" lang="ja-JP" altLang="en-US" sz="3200" dirty="0">
              <a:solidFill>
                <a:srgbClr val="FFFFFF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 bwMode="auto">
          <a:xfrm>
            <a:off x="21384949" y="16817013"/>
            <a:ext cx="5938356" cy="579622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800" dirty="0" smtClean="0"/>
              <a:t>TL</a:t>
            </a:r>
            <a:r>
              <a:rPr kumimoji="1" lang="ja-JP" altLang="en-US" sz="2800" dirty="0" smtClean="0"/>
              <a:t>群</a:t>
            </a:r>
            <a:r>
              <a:rPr kumimoji="1" lang="ja-JP" altLang="en-US" sz="2800" dirty="0"/>
              <a:t>における</a:t>
            </a:r>
            <a:r>
              <a:rPr kumimoji="1" lang="en-US" altLang="ja-JP" sz="2800" dirty="0"/>
              <a:t>SPJ</a:t>
            </a:r>
            <a:r>
              <a:rPr kumimoji="1" lang="ja-JP" altLang="en-US" sz="2800" dirty="0"/>
              <a:t>の跳躍パフォーマンス</a:t>
            </a:r>
          </a:p>
        </p:txBody>
      </p:sp>
      <p:sp>
        <p:nvSpPr>
          <p:cNvPr id="153" name="正方形/長方形 152"/>
          <p:cNvSpPr/>
          <p:nvPr/>
        </p:nvSpPr>
        <p:spPr bwMode="auto">
          <a:xfrm>
            <a:off x="17780748" y="27106531"/>
            <a:ext cx="54577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/>
              <a:t>RJ-index</a:t>
            </a:r>
            <a:r>
              <a:rPr kumimoji="1" lang="ja-JP" altLang="en-US" sz="2800" dirty="0" smtClean="0"/>
              <a:t>，</a:t>
            </a:r>
            <a:r>
              <a:rPr kumimoji="1" lang="en-US" altLang="ja-JP" sz="2800" dirty="0"/>
              <a:t>R</a:t>
            </a:r>
            <a:r>
              <a:rPr kumimoji="1" lang="en-US" altLang="ja-JP" sz="2800" dirty="0" smtClean="0"/>
              <a:t>JA-index</a:t>
            </a:r>
            <a:r>
              <a:rPr kumimoji="1" lang="ja-JP" altLang="en-US" sz="2800" dirty="0" smtClean="0"/>
              <a:t>に差</a:t>
            </a:r>
            <a:endParaRPr kumimoji="1" lang="ja-JP" altLang="en-US" sz="2800" dirty="0"/>
          </a:p>
        </p:txBody>
      </p:sp>
      <p:sp>
        <p:nvSpPr>
          <p:cNvPr id="154" name="正方形/長方形 153"/>
          <p:cNvSpPr/>
          <p:nvPr/>
        </p:nvSpPr>
        <p:spPr bwMode="auto">
          <a:xfrm>
            <a:off x="17780748" y="27724353"/>
            <a:ext cx="5457796" cy="648278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>
                <a:solidFill>
                  <a:srgbClr val="FFFFFF"/>
                </a:solidFill>
              </a:rPr>
              <a:t>足関節・膝関節の</a:t>
            </a:r>
            <a:r>
              <a:rPr kumimoji="1" lang="ja-JP" altLang="en-US" sz="2800" dirty="0">
                <a:solidFill>
                  <a:srgbClr val="FFFFFF"/>
                </a:solidFill>
              </a:rPr>
              <a:t>爆発的筋力発揮</a:t>
            </a:r>
          </a:p>
        </p:txBody>
      </p:sp>
      <p:sp>
        <p:nvSpPr>
          <p:cNvPr id="155" name="正方形/長方形 154"/>
          <p:cNvSpPr/>
          <p:nvPr/>
        </p:nvSpPr>
        <p:spPr bwMode="auto">
          <a:xfrm>
            <a:off x="26121907" y="27106531"/>
            <a:ext cx="5457796" cy="64827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/>
              <a:t>CMJ</a:t>
            </a:r>
            <a:r>
              <a:rPr kumimoji="1" lang="ja-JP" altLang="en-US" sz="2800" dirty="0"/>
              <a:t>による反動効果に</a:t>
            </a:r>
            <a:r>
              <a:rPr kumimoji="1" lang="ja-JP" altLang="en-US" sz="2800" dirty="0" smtClean="0"/>
              <a:t>差なし</a:t>
            </a:r>
            <a:endParaRPr kumimoji="1" lang="ja-JP" altLang="en-US" sz="2800" dirty="0"/>
          </a:p>
        </p:txBody>
      </p:sp>
      <p:sp>
        <p:nvSpPr>
          <p:cNvPr id="157" name="正方形/長方形 156"/>
          <p:cNvSpPr/>
          <p:nvPr/>
        </p:nvSpPr>
        <p:spPr bwMode="auto">
          <a:xfrm>
            <a:off x="19771635" y="29025993"/>
            <a:ext cx="9542561" cy="683687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3200" dirty="0">
                <a:solidFill>
                  <a:srgbClr val="FFFFFF"/>
                </a:solidFill>
              </a:rPr>
              <a:t>加齢により足関節・膝関節の爆発的筋力発揮が</a:t>
            </a:r>
            <a:r>
              <a:rPr kumimoji="1" lang="ja-JP" altLang="en-US" sz="3200" dirty="0" smtClean="0">
                <a:solidFill>
                  <a:srgbClr val="FFFFFF"/>
                </a:solidFill>
              </a:rPr>
              <a:t>低下</a:t>
            </a:r>
            <a:endParaRPr kumimoji="1" lang="en-US" altLang="ja-JP" sz="3200" dirty="0">
              <a:solidFill>
                <a:srgbClr val="FFFFFF"/>
              </a:solidFill>
            </a:endParaRPr>
          </a:p>
        </p:txBody>
      </p:sp>
      <p:sp>
        <p:nvSpPr>
          <p:cNvPr id="158" name="正方形/長方形 157"/>
          <p:cNvSpPr/>
          <p:nvPr/>
        </p:nvSpPr>
        <p:spPr bwMode="auto">
          <a:xfrm>
            <a:off x="21453603" y="28377715"/>
            <a:ext cx="5938356" cy="579622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800" dirty="0"/>
              <a:t>O</a:t>
            </a:r>
            <a:r>
              <a:rPr kumimoji="1" lang="ja-JP" altLang="en-US" sz="2800" dirty="0" smtClean="0"/>
              <a:t>群</a:t>
            </a:r>
            <a:r>
              <a:rPr kumimoji="1" lang="ja-JP" altLang="en-US" sz="2800" dirty="0"/>
              <a:t>における</a:t>
            </a:r>
            <a:r>
              <a:rPr kumimoji="1" lang="en-US" altLang="ja-JP" sz="2800" dirty="0"/>
              <a:t>SPJ</a:t>
            </a:r>
            <a:r>
              <a:rPr kumimoji="1" lang="ja-JP" altLang="en-US" sz="2800" dirty="0"/>
              <a:t>の跳躍パフォーマンス</a:t>
            </a:r>
          </a:p>
        </p:txBody>
      </p:sp>
      <p:sp>
        <p:nvSpPr>
          <p:cNvPr id="159" name="正方形/長方形 158"/>
          <p:cNvSpPr/>
          <p:nvPr/>
        </p:nvSpPr>
        <p:spPr bwMode="auto">
          <a:xfrm>
            <a:off x="16545013" y="19206327"/>
            <a:ext cx="15583895" cy="68259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500" dirty="0" smtClean="0"/>
              <a:t>平均年齢（</a:t>
            </a:r>
            <a:r>
              <a:rPr kumimoji="1" lang="en-US" altLang="ja-JP" sz="2500" dirty="0" smtClean="0">
                <a:cs typeface="Times New Roman"/>
              </a:rPr>
              <a:t>25.3±3.3</a:t>
            </a:r>
            <a:r>
              <a:rPr kumimoji="1" lang="ja-JP" altLang="en-US" sz="2500" dirty="0" smtClean="0">
                <a:cs typeface="Times New Roman"/>
              </a:rPr>
              <a:t>歳</a:t>
            </a:r>
            <a:r>
              <a:rPr kumimoji="1" lang="ja-JP" altLang="en-US" sz="2500" dirty="0" smtClean="0"/>
              <a:t>）を</a:t>
            </a:r>
            <a:r>
              <a:rPr kumimoji="1" lang="en-US" altLang="ja-JP" sz="2500" dirty="0" smtClean="0"/>
              <a:t>±0.5SD</a:t>
            </a:r>
            <a:r>
              <a:rPr kumimoji="1" lang="ja-JP" altLang="en-US" sz="2500" dirty="0" smtClean="0"/>
              <a:t>で</a:t>
            </a:r>
            <a:r>
              <a:rPr kumimoji="1" lang="en-US" altLang="ja-JP" sz="2500" dirty="0" smtClean="0"/>
              <a:t>3</a:t>
            </a:r>
            <a:r>
              <a:rPr kumimoji="1" lang="ja-JP" altLang="en-US" sz="2500" dirty="0" smtClean="0"/>
              <a:t>群に分類：</a:t>
            </a:r>
            <a:r>
              <a:rPr kumimoji="1" lang="en-US" altLang="ja-JP" sz="2500" dirty="0" smtClean="0"/>
              <a:t>Y</a:t>
            </a:r>
            <a:r>
              <a:rPr kumimoji="1" lang="ja-JP" altLang="en-US" sz="2500" dirty="0" smtClean="0"/>
              <a:t>群</a:t>
            </a:r>
            <a:r>
              <a:rPr kumimoji="1" lang="en-US" altLang="ja-JP" sz="2500" dirty="0" smtClean="0"/>
              <a:t>23</a:t>
            </a:r>
            <a:r>
              <a:rPr kumimoji="1" lang="ja-JP" altLang="en-US" sz="2500" dirty="0" smtClean="0"/>
              <a:t>歳以下，</a:t>
            </a:r>
            <a:r>
              <a:rPr kumimoji="1" lang="en-US" altLang="ja-JP" sz="2500" dirty="0" smtClean="0"/>
              <a:t>M</a:t>
            </a:r>
            <a:r>
              <a:rPr kumimoji="1" lang="ja-JP" altLang="en-US" sz="2500" dirty="0" smtClean="0"/>
              <a:t>群</a:t>
            </a:r>
            <a:r>
              <a:rPr kumimoji="1" lang="en-US" altLang="ja-JP" sz="2500" dirty="0" smtClean="0"/>
              <a:t>24-26</a:t>
            </a:r>
            <a:r>
              <a:rPr kumimoji="1" lang="ja-JP" altLang="en-US" sz="2500" dirty="0" smtClean="0"/>
              <a:t>歳，</a:t>
            </a:r>
            <a:r>
              <a:rPr kumimoji="1" lang="en-US" altLang="ja-JP" sz="2500" dirty="0" smtClean="0"/>
              <a:t>27</a:t>
            </a:r>
            <a:r>
              <a:rPr kumimoji="1" lang="ja-JP" altLang="en-US" sz="2500" dirty="0" smtClean="0"/>
              <a:t>歳以上</a:t>
            </a:r>
            <a:endParaRPr kumimoji="1" lang="ja-JP" altLang="en-US" sz="2500" dirty="0"/>
          </a:p>
        </p:txBody>
      </p:sp>
      <p:pic>
        <p:nvPicPr>
          <p:cNvPr id="2060" name="図 205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7880380" y="20349485"/>
            <a:ext cx="5179237" cy="3121929"/>
          </a:xfrm>
          <a:prstGeom prst="rect">
            <a:avLst/>
          </a:prstGeom>
        </p:spPr>
      </p:pic>
      <p:pic>
        <p:nvPicPr>
          <p:cNvPr id="2061" name="図 206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25809629" y="20349481"/>
            <a:ext cx="5122292" cy="3087604"/>
          </a:xfrm>
          <a:prstGeom prst="rect">
            <a:avLst/>
          </a:prstGeom>
        </p:spPr>
      </p:pic>
      <p:cxnSp>
        <p:nvCxnSpPr>
          <p:cNvPr id="167" name="直線コネクタ 166"/>
          <p:cNvCxnSpPr/>
          <p:nvPr/>
        </p:nvCxnSpPr>
        <p:spPr bwMode="auto">
          <a:xfrm>
            <a:off x="20759395" y="21101876"/>
            <a:ext cx="103745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テキスト ボックス 167"/>
          <p:cNvSpPr txBox="1"/>
          <p:nvPr/>
        </p:nvSpPr>
        <p:spPr>
          <a:xfrm>
            <a:off x="20550087" y="20668230"/>
            <a:ext cx="151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**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169" name="テキスト ボックス 168"/>
          <p:cNvSpPr txBox="1"/>
          <p:nvPr/>
        </p:nvSpPr>
        <p:spPr>
          <a:xfrm>
            <a:off x="21703488" y="20288140"/>
            <a:ext cx="156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800" dirty="0" smtClean="0">
                <a:latin typeface="Times New Roman"/>
              </a:rPr>
              <a:t>**</a:t>
            </a:r>
            <a:r>
              <a:rPr kumimoji="1" lang="ja-JP" altLang="en-US" sz="1800" dirty="0" smtClean="0">
                <a:latin typeface="Times New Roman"/>
              </a:rPr>
              <a:t>：</a:t>
            </a:r>
            <a:r>
              <a:rPr kumimoji="1" lang="en-US" altLang="ja-JP" sz="1800" dirty="0" smtClean="0">
                <a:latin typeface="Times New Roman"/>
              </a:rPr>
              <a:t>p&lt;0.01</a:t>
            </a:r>
            <a:endParaRPr kumimoji="1" lang="en-US" altLang="ja-JP" sz="1800" dirty="0" smtClean="0"/>
          </a:p>
        </p:txBody>
      </p:sp>
      <p:cxnSp>
        <p:nvCxnSpPr>
          <p:cNvPr id="170" name="直線コネクタ 169"/>
          <p:cNvCxnSpPr/>
          <p:nvPr/>
        </p:nvCxnSpPr>
        <p:spPr bwMode="auto">
          <a:xfrm>
            <a:off x="28654318" y="20861611"/>
            <a:ext cx="1037459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テキスト ボックス 170"/>
          <p:cNvSpPr txBox="1"/>
          <p:nvPr/>
        </p:nvSpPr>
        <p:spPr>
          <a:xfrm>
            <a:off x="28445010" y="20427965"/>
            <a:ext cx="151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*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29804370" y="20288140"/>
            <a:ext cx="156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800" dirty="0" smtClean="0">
                <a:latin typeface="Times New Roman"/>
              </a:rPr>
              <a:t>*</a:t>
            </a:r>
            <a:r>
              <a:rPr kumimoji="1" lang="ja-JP" altLang="en-US" sz="1800" dirty="0" smtClean="0">
                <a:latin typeface="Times New Roman"/>
              </a:rPr>
              <a:t>：</a:t>
            </a:r>
            <a:r>
              <a:rPr kumimoji="1" lang="en-US" altLang="ja-JP" sz="1800" dirty="0" smtClean="0">
                <a:latin typeface="Times New Roman"/>
              </a:rPr>
              <a:t>p&lt;0.05</a:t>
            </a:r>
            <a:endParaRPr kumimoji="1" lang="en-US" altLang="ja-JP" sz="1800" dirty="0" smtClean="0"/>
          </a:p>
        </p:txBody>
      </p:sp>
      <p:sp>
        <p:nvSpPr>
          <p:cNvPr id="173" name="正方形/長方形 172"/>
          <p:cNvSpPr/>
          <p:nvPr/>
        </p:nvSpPr>
        <p:spPr bwMode="auto">
          <a:xfrm rot="16200000">
            <a:off x="16348184" y="21610620"/>
            <a:ext cx="2357587" cy="55629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跳躍高（</a:t>
            </a:r>
            <a:r>
              <a:rPr lang="en-US" altLang="ja-JP" sz="2400" dirty="0" smtClean="0">
                <a:latin typeface="Times New Roman"/>
                <a:ea typeface="ＭＳ 明朝"/>
                <a:cs typeface="Times New Roman"/>
              </a:rPr>
              <a:t>cm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2066" name="右矢印 2065"/>
          <p:cNvSpPr/>
          <p:nvPr/>
        </p:nvSpPr>
        <p:spPr bwMode="auto">
          <a:xfrm rot="1263962">
            <a:off x="20732756" y="22064143"/>
            <a:ext cx="1132750" cy="480530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4" name="右矢印 173"/>
          <p:cNvSpPr/>
          <p:nvPr/>
        </p:nvSpPr>
        <p:spPr bwMode="auto">
          <a:xfrm rot="1263962">
            <a:off x="28593355" y="21926849"/>
            <a:ext cx="1132750" cy="480530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5" name="正方形/長方形 174"/>
          <p:cNvSpPr/>
          <p:nvPr/>
        </p:nvSpPr>
        <p:spPr bwMode="auto">
          <a:xfrm>
            <a:off x="22483375" y="22066947"/>
            <a:ext cx="3466897" cy="649343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3200" dirty="0" smtClean="0">
                <a:solidFill>
                  <a:srgbClr val="FFFFFF"/>
                </a:solidFill>
              </a:rPr>
              <a:t>加齢により低下</a:t>
            </a:r>
            <a:endParaRPr kumimoji="1" lang="ja-JP" altLang="en-US" sz="3200" dirty="0">
              <a:solidFill>
                <a:srgbClr val="FFFFFF"/>
              </a:solidFill>
            </a:endParaRPr>
          </a:p>
        </p:txBody>
      </p:sp>
      <p:sp>
        <p:nvSpPr>
          <p:cNvPr id="176" name="正方形/長方形 175"/>
          <p:cNvSpPr/>
          <p:nvPr/>
        </p:nvSpPr>
        <p:spPr bwMode="auto">
          <a:xfrm>
            <a:off x="22552025" y="21350022"/>
            <a:ext cx="3295269" cy="679803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/>
              <a:t>跳躍高</a:t>
            </a:r>
            <a:endParaRPr kumimoji="1" lang="ja-JP" altLang="en-US" sz="2800" dirty="0"/>
          </a:p>
        </p:txBody>
      </p:sp>
      <p:sp>
        <p:nvSpPr>
          <p:cNvPr id="177" name="正方形/長方形 176"/>
          <p:cNvSpPr/>
          <p:nvPr/>
        </p:nvSpPr>
        <p:spPr bwMode="auto">
          <a:xfrm>
            <a:off x="19016471" y="23254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Y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78" name="正方形/長方形 177"/>
          <p:cNvSpPr/>
          <p:nvPr/>
        </p:nvSpPr>
        <p:spPr bwMode="auto">
          <a:xfrm>
            <a:off x="20114895" y="23254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M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79" name="正方形/長方形 178"/>
          <p:cNvSpPr/>
          <p:nvPr/>
        </p:nvSpPr>
        <p:spPr bwMode="auto">
          <a:xfrm>
            <a:off x="21144668" y="23254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O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0" name="正方形/長方形 179"/>
          <p:cNvSpPr/>
          <p:nvPr/>
        </p:nvSpPr>
        <p:spPr bwMode="auto">
          <a:xfrm>
            <a:off x="26945720" y="23254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Y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1" name="正方形/長方形 180"/>
          <p:cNvSpPr/>
          <p:nvPr/>
        </p:nvSpPr>
        <p:spPr bwMode="auto">
          <a:xfrm>
            <a:off x="28044144" y="23254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M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2" name="正方形/長方形 181"/>
          <p:cNvSpPr/>
          <p:nvPr/>
        </p:nvSpPr>
        <p:spPr bwMode="auto">
          <a:xfrm>
            <a:off x="29073917" y="23254377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O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3" name="正方形/長方形 182"/>
          <p:cNvSpPr/>
          <p:nvPr/>
        </p:nvSpPr>
        <p:spPr bwMode="auto">
          <a:xfrm>
            <a:off x="19119449" y="20045728"/>
            <a:ext cx="3295269" cy="679803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 smtClean="0"/>
              <a:t>SPJ1</a:t>
            </a:r>
            <a:endParaRPr kumimoji="1" lang="ja-JP" altLang="en-US" sz="2800" dirty="0"/>
          </a:p>
        </p:txBody>
      </p:sp>
      <p:sp>
        <p:nvSpPr>
          <p:cNvPr id="184" name="正方形/長方形 183"/>
          <p:cNvSpPr/>
          <p:nvPr/>
        </p:nvSpPr>
        <p:spPr bwMode="auto">
          <a:xfrm>
            <a:off x="26911395" y="19942757"/>
            <a:ext cx="3295269" cy="679803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 smtClean="0"/>
              <a:t>SPJ3</a:t>
            </a:r>
            <a:endParaRPr kumimoji="1" lang="ja-JP" altLang="en-US" sz="2800" dirty="0"/>
          </a:p>
        </p:txBody>
      </p:sp>
      <p:sp>
        <p:nvSpPr>
          <p:cNvPr id="185" name="正方形/長方形 184"/>
          <p:cNvSpPr/>
          <p:nvPr/>
        </p:nvSpPr>
        <p:spPr bwMode="auto">
          <a:xfrm>
            <a:off x="18707536" y="2678969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Y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6" name="正方形/長方形 185"/>
          <p:cNvSpPr/>
          <p:nvPr/>
        </p:nvSpPr>
        <p:spPr bwMode="auto">
          <a:xfrm>
            <a:off x="20149220" y="2678969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M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7" name="正方形/長方形 186"/>
          <p:cNvSpPr/>
          <p:nvPr/>
        </p:nvSpPr>
        <p:spPr bwMode="auto">
          <a:xfrm>
            <a:off x="21556579" y="2678969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O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8" name="正方形/長方形 187"/>
          <p:cNvSpPr/>
          <p:nvPr/>
        </p:nvSpPr>
        <p:spPr bwMode="auto">
          <a:xfrm>
            <a:off x="26602460" y="2668672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Y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89" name="正方形/長方形 188"/>
          <p:cNvSpPr/>
          <p:nvPr/>
        </p:nvSpPr>
        <p:spPr bwMode="auto">
          <a:xfrm>
            <a:off x="28044144" y="2668672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M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90" name="正方形/長方形 189"/>
          <p:cNvSpPr/>
          <p:nvPr/>
        </p:nvSpPr>
        <p:spPr bwMode="auto">
          <a:xfrm>
            <a:off x="29451503" y="26686721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O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91" name="円/楕円 190"/>
          <p:cNvSpPr/>
          <p:nvPr/>
        </p:nvSpPr>
        <p:spPr bwMode="auto">
          <a:xfrm>
            <a:off x="21865511" y="25893409"/>
            <a:ext cx="686527" cy="686527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2" name="正方形/長方形 191"/>
          <p:cNvSpPr/>
          <p:nvPr/>
        </p:nvSpPr>
        <p:spPr bwMode="auto">
          <a:xfrm rot="16200000">
            <a:off x="16103946" y="25555219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跳躍能力の割合（</a:t>
            </a:r>
            <a:r>
              <a:rPr lang="en-US" altLang="ja-JP" sz="2400" dirty="0">
                <a:latin typeface="Times New Roman"/>
                <a:ea typeface="ＭＳ 明朝"/>
                <a:cs typeface="Times New Roman"/>
              </a:rPr>
              <a:t>%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93" name="正方形/長方形 192"/>
          <p:cNvSpPr/>
          <p:nvPr/>
        </p:nvSpPr>
        <p:spPr bwMode="auto">
          <a:xfrm rot="16200000">
            <a:off x="24239156" y="25555222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反動効果の割合（</a:t>
            </a:r>
            <a:r>
              <a:rPr lang="en-US" altLang="ja-JP" sz="2400" dirty="0">
                <a:latin typeface="Times New Roman"/>
                <a:ea typeface="ＭＳ 明朝"/>
                <a:cs typeface="Times New Roman"/>
              </a:rPr>
              <a:t>%</a:t>
            </a:r>
            <a:r>
              <a:rPr lang="ja-JP" altLang="en-US" sz="2400" dirty="0" smtClean="0">
                <a:latin typeface="ＭＳ 明朝"/>
                <a:ea typeface="ＭＳ 明朝"/>
                <a:cs typeface="ＭＳ 明朝"/>
              </a:rPr>
              <a:t>）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pic>
        <p:nvPicPr>
          <p:cNvPr id="194" name="図 19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2000" b="96500" l="5500" r="95000">
                        <a14:foregroundMark x1="30500" y1="62500" x2="30500" y2="62500"/>
                        <a14:foregroundMark x1="77000" y1="50000" x2="77000" y2="50000"/>
                        <a14:foregroundMark x1="80500" y1="30500" x2="80500" y2="30500"/>
                        <a14:foregroundMark x1="48500" y1="25000" x2="48500" y2="25000"/>
                        <a14:foregroundMark x1="16500" y1="21500" x2="16500" y2="21500"/>
                        <a14:foregroundMark x1="54000" y1="50000" x2="54000" y2="50000"/>
                        <a14:foregroundMark x1="64500" y1="57500" x2="64500" y2="57500"/>
                        <a14:foregroundMark x1="36000" y1="43000" x2="36000" y2="43000"/>
                        <a14:foregroundMark x1="48500" y1="36000" x2="48500" y2="36000"/>
                        <a14:foregroundMark x1="41500" y1="52000" x2="41500" y2="52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746170" y="679359"/>
            <a:ext cx="2142458" cy="2142458"/>
          </a:xfrm>
          <a:prstGeom prst="rect">
            <a:avLst/>
          </a:prstGeom>
        </p:spPr>
      </p:pic>
      <p:pic>
        <p:nvPicPr>
          <p:cNvPr id="2059" name="図 205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8014067" y="30118101"/>
            <a:ext cx="5254412" cy="3152647"/>
          </a:xfrm>
          <a:prstGeom prst="rect">
            <a:avLst/>
          </a:prstGeom>
        </p:spPr>
      </p:pic>
      <p:sp>
        <p:nvSpPr>
          <p:cNvPr id="195" name="正方形/長方形 194"/>
          <p:cNvSpPr/>
          <p:nvPr/>
        </p:nvSpPr>
        <p:spPr bwMode="auto">
          <a:xfrm rot="16200000">
            <a:off x="16103946" y="31537225"/>
            <a:ext cx="2921586" cy="50066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2400" dirty="0" smtClean="0">
                <a:latin typeface="Times New Roman"/>
                <a:ea typeface="ＭＳ 明朝"/>
                <a:cs typeface="Times New Roman"/>
              </a:rPr>
              <a:t>SPJ3</a:t>
            </a:r>
            <a:r>
              <a:rPr lang="ja-JP" altLang="en-US" sz="2400" dirty="0" smtClean="0">
                <a:latin typeface="Times New Roman"/>
                <a:ea typeface="ＭＳ 明朝"/>
                <a:cs typeface="Times New Roman"/>
              </a:rPr>
              <a:t>／</a:t>
            </a:r>
            <a:r>
              <a:rPr lang="en-US" altLang="ja-JP" sz="2400" dirty="0" smtClean="0">
                <a:latin typeface="Times New Roman"/>
                <a:ea typeface="ＭＳ 明朝"/>
                <a:cs typeface="Times New Roman"/>
              </a:rPr>
              <a:t>SJ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ＭＳ 明朝"/>
              <a:ea typeface="ＭＳ 明朝"/>
              <a:cs typeface="ＭＳ 明朝"/>
            </a:endParaRPr>
          </a:p>
        </p:txBody>
      </p:sp>
      <p:sp>
        <p:nvSpPr>
          <p:cNvPr id="196" name="正方形/長方形 195"/>
          <p:cNvSpPr/>
          <p:nvPr/>
        </p:nvSpPr>
        <p:spPr bwMode="auto">
          <a:xfrm>
            <a:off x="19106576" y="3297847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Y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97" name="正方形/長方形 196"/>
          <p:cNvSpPr/>
          <p:nvPr/>
        </p:nvSpPr>
        <p:spPr bwMode="auto">
          <a:xfrm>
            <a:off x="20207535" y="3297847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 smtClean="0"/>
              <a:t>M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98" name="正方形/長方形 197"/>
          <p:cNvSpPr/>
          <p:nvPr/>
        </p:nvSpPr>
        <p:spPr bwMode="auto">
          <a:xfrm>
            <a:off x="21305144" y="32978474"/>
            <a:ext cx="1338704" cy="57962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000" dirty="0"/>
              <a:t>O</a:t>
            </a:r>
            <a:r>
              <a:rPr kumimoji="1" lang="ja-JP" altLang="en-US" sz="2000" dirty="0" smtClean="0"/>
              <a:t>群</a:t>
            </a:r>
            <a:endParaRPr kumimoji="1" lang="ja-JP" altLang="en-US" sz="2000" dirty="0"/>
          </a:p>
        </p:txBody>
      </p:sp>
      <p:sp>
        <p:nvSpPr>
          <p:cNvPr id="199" name="右矢印 198"/>
          <p:cNvSpPr/>
          <p:nvPr/>
        </p:nvSpPr>
        <p:spPr bwMode="auto">
          <a:xfrm rot="784581">
            <a:off x="19571365" y="31984896"/>
            <a:ext cx="2474093" cy="462271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0" name="正方形/長方形 199"/>
          <p:cNvSpPr/>
          <p:nvPr/>
        </p:nvSpPr>
        <p:spPr bwMode="auto">
          <a:xfrm>
            <a:off x="23272231" y="29991064"/>
            <a:ext cx="1414633" cy="584882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 smtClean="0"/>
              <a:t>SPJ3</a:t>
            </a:r>
            <a:endParaRPr kumimoji="1" lang="ja-JP" altLang="en-US" sz="2800" dirty="0"/>
          </a:p>
        </p:txBody>
      </p:sp>
      <p:sp>
        <p:nvSpPr>
          <p:cNvPr id="201" name="正方形/長方形 200"/>
          <p:cNvSpPr/>
          <p:nvPr/>
        </p:nvSpPr>
        <p:spPr bwMode="auto">
          <a:xfrm>
            <a:off x="23197707" y="30548610"/>
            <a:ext cx="4388208" cy="55390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/>
              <a:t>速い助走・短い踏切時間</a:t>
            </a:r>
            <a:endParaRPr kumimoji="1" lang="ja-JP" altLang="en-US" sz="2800" dirty="0"/>
          </a:p>
        </p:txBody>
      </p:sp>
      <p:sp>
        <p:nvSpPr>
          <p:cNvPr id="202" name="右矢印 201"/>
          <p:cNvSpPr/>
          <p:nvPr/>
        </p:nvSpPr>
        <p:spPr bwMode="auto">
          <a:xfrm>
            <a:off x="27695458" y="30653845"/>
            <a:ext cx="840985" cy="426412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3" name="正方形/長方形 202"/>
          <p:cNvSpPr/>
          <p:nvPr/>
        </p:nvSpPr>
        <p:spPr bwMode="auto">
          <a:xfrm>
            <a:off x="28411137" y="30548610"/>
            <a:ext cx="3376251" cy="56765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>
                <a:solidFill>
                  <a:srgbClr val="FF0000"/>
                </a:solidFill>
              </a:rPr>
              <a:t>スピード・バネ型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04" name="正方形/長方形 203"/>
          <p:cNvSpPr/>
          <p:nvPr/>
        </p:nvSpPr>
        <p:spPr bwMode="auto">
          <a:xfrm>
            <a:off x="23073806" y="31102359"/>
            <a:ext cx="1414633" cy="584882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en-US" altLang="ja-JP" sz="2800" dirty="0" smtClean="0"/>
              <a:t>SJ</a:t>
            </a:r>
            <a:endParaRPr kumimoji="1" lang="ja-JP" altLang="en-US" sz="2800" dirty="0"/>
          </a:p>
        </p:txBody>
      </p:sp>
      <p:sp>
        <p:nvSpPr>
          <p:cNvPr id="205" name="正方形/長方形 204"/>
          <p:cNvSpPr/>
          <p:nvPr/>
        </p:nvSpPr>
        <p:spPr bwMode="auto">
          <a:xfrm>
            <a:off x="23356447" y="31659905"/>
            <a:ext cx="4388208" cy="553908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/>
              <a:t>反動なし・短縮性筋力発揮</a:t>
            </a:r>
            <a:endParaRPr kumimoji="1" lang="ja-JP" altLang="en-US" sz="2800" dirty="0"/>
          </a:p>
        </p:txBody>
      </p:sp>
      <p:sp>
        <p:nvSpPr>
          <p:cNvPr id="206" name="右矢印 205"/>
          <p:cNvSpPr/>
          <p:nvPr/>
        </p:nvSpPr>
        <p:spPr bwMode="auto">
          <a:xfrm rot="5400000">
            <a:off x="27477539" y="40908139"/>
            <a:ext cx="647545" cy="352711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7" name="正方形/長方形 206"/>
          <p:cNvSpPr/>
          <p:nvPr/>
        </p:nvSpPr>
        <p:spPr bwMode="auto">
          <a:xfrm>
            <a:off x="28411137" y="31659905"/>
            <a:ext cx="3376251" cy="56765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>
                <a:solidFill>
                  <a:srgbClr val="FF0000"/>
                </a:solidFill>
              </a:rPr>
              <a:t>力型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208" name="直線コネクタ 207"/>
          <p:cNvCxnSpPr/>
          <p:nvPr/>
        </p:nvCxnSpPr>
        <p:spPr bwMode="auto">
          <a:xfrm>
            <a:off x="19723261" y="30506064"/>
            <a:ext cx="2182654" cy="0"/>
          </a:xfrm>
          <a:prstGeom prst="lin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テキスト ボックス 208"/>
          <p:cNvSpPr txBox="1"/>
          <p:nvPr/>
        </p:nvSpPr>
        <p:spPr>
          <a:xfrm>
            <a:off x="20071552" y="30072418"/>
            <a:ext cx="15177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Times New Roman"/>
                <a:cs typeface="Times New Roman"/>
              </a:rPr>
              <a:t>*</a:t>
            </a:r>
            <a:endParaRPr kumimoji="1" lang="ja-JP" altLang="en-US" sz="2400" dirty="0">
              <a:latin typeface="Times New Roman"/>
              <a:cs typeface="Times New Roman"/>
            </a:endParaRPr>
          </a:p>
        </p:txBody>
      </p:sp>
      <p:sp>
        <p:nvSpPr>
          <p:cNvPr id="210" name="テキスト ボックス 209"/>
          <p:cNvSpPr txBox="1"/>
          <p:nvPr/>
        </p:nvSpPr>
        <p:spPr>
          <a:xfrm>
            <a:off x="21986500" y="30051662"/>
            <a:ext cx="15693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en-US" altLang="ja-JP" sz="1800" dirty="0" smtClean="0">
                <a:latin typeface="Times New Roman"/>
              </a:rPr>
              <a:t>*</a:t>
            </a:r>
            <a:r>
              <a:rPr kumimoji="1" lang="ja-JP" altLang="en-US" sz="1800" dirty="0" smtClean="0">
                <a:latin typeface="Times New Roman"/>
              </a:rPr>
              <a:t>：</a:t>
            </a:r>
            <a:r>
              <a:rPr kumimoji="1" lang="en-US" altLang="ja-JP" sz="1800" dirty="0" smtClean="0">
                <a:latin typeface="Times New Roman"/>
              </a:rPr>
              <a:t>p&lt;0.05</a:t>
            </a:r>
            <a:endParaRPr kumimoji="1" lang="en-US" altLang="ja-JP" sz="1800" dirty="0" smtClean="0"/>
          </a:p>
        </p:txBody>
      </p:sp>
      <p:sp>
        <p:nvSpPr>
          <p:cNvPr id="211" name="正方形/長方形 210"/>
          <p:cNvSpPr/>
          <p:nvPr/>
        </p:nvSpPr>
        <p:spPr bwMode="auto">
          <a:xfrm>
            <a:off x="23184516" y="32439256"/>
            <a:ext cx="8721928" cy="701155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3200" dirty="0">
                <a:solidFill>
                  <a:srgbClr val="FFFFFF"/>
                </a:solidFill>
              </a:rPr>
              <a:t>加齢に</a:t>
            </a:r>
            <a:r>
              <a:rPr kumimoji="1" lang="ja-JP" altLang="en-US" sz="3200" dirty="0" smtClean="0">
                <a:solidFill>
                  <a:srgbClr val="FFFFFF"/>
                </a:solidFill>
              </a:rPr>
              <a:t>よりスピード・バネ型から力型へシフト</a:t>
            </a:r>
            <a:endParaRPr kumimoji="1" lang="en-US" altLang="ja-JP" sz="3200" dirty="0">
              <a:solidFill>
                <a:srgbClr val="FFFFFF"/>
              </a:solidFill>
            </a:endParaRPr>
          </a:p>
        </p:txBody>
      </p:sp>
      <p:sp>
        <p:nvSpPr>
          <p:cNvPr id="212" name="Text Box 42"/>
          <p:cNvSpPr txBox="1">
            <a:spLocks noChangeArrowheads="1"/>
          </p:cNvSpPr>
          <p:nvPr/>
        </p:nvSpPr>
        <p:spPr bwMode="auto">
          <a:xfrm>
            <a:off x="16531798" y="33632724"/>
            <a:ext cx="15549318" cy="92333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 defTabSz="4389438">
              <a:spcBef>
                <a:spcPct val="50000"/>
              </a:spcBef>
            </a:pPr>
            <a:r>
              <a:rPr lang="en-US" altLang="ja-JP" sz="5400" b="1" dirty="0" smtClean="0">
                <a:solidFill>
                  <a:srgbClr val="000000"/>
                </a:solidFill>
              </a:rPr>
              <a:t>Ⅳ.</a:t>
            </a:r>
            <a:r>
              <a:rPr lang="ja-JP" altLang="en-US" sz="5400" b="1" dirty="0" smtClean="0">
                <a:solidFill>
                  <a:srgbClr val="000000"/>
                </a:solidFill>
              </a:rPr>
              <a:t>まとめ</a:t>
            </a:r>
            <a:endParaRPr lang="en-US" sz="5400" b="1" dirty="0">
              <a:solidFill>
                <a:srgbClr val="000000"/>
              </a:solidFill>
            </a:endParaRPr>
          </a:p>
        </p:txBody>
      </p:sp>
      <p:sp>
        <p:nvSpPr>
          <p:cNvPr id="213" name="テキスト ボックス 212"/>
          <p:cNvSpPr txBox="1"/>
          <p:nvPr/>
        </p:nvSpPr>
        <p:spPr>
          <a:xfrm>
            <a:off x="17733395" y="40078528"/>
            <a:ext cx="46555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バレーボールの跳躍パフォーマンス</a:t>
            </a:r>
            <a:endParaRPr kumimoji="1" lang="ja-JP" altLang="en-US" sz="2000" dirty="0"/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18314834" y="40557464"/>
            <a:ext cx="3310992" cy="7078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SPJ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 smtClean="0"/>
              <a:t>最高到達点，跳躍高</a:t>
            </a:r>
            <a:endParaRPr kumimoji="1" lang="ja-JP" altLang="en-US" sz="2000" dirty="0"/>
          </a:p>
        </p:txBody>
      </p:sp>
      <p:sp>
        <p:nvSpPr>
          <p:cNvPr id="215" name="テキスト ボックス 214"/>
          <p:cNvSpPr txBox="1"/>
          <p:nvPr/>
        </p:nvSpPr>
        <p:spPr>
          <a:xfrm>
            <a:off x="17166129" y="41688788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身長</a:t>
            </a:r>
            <a:endParaRPr kumimoji="1" lang="ja-JP" altLang="en-US" sz="2000" dirty="0"/>
          </a:p>
        </p:txBody>
      </p:sp>
      <p:sp>
        <p:nvSpPr>
          <p:cNvPr id="216" name="テキスト ボックス 215"/>
          <p:cNvSpPr txBox="1"/>
          <p:nvPr/>
        </p:nvSpPr>
        <p:spPr>
          <a:xfrm>
            <a:off x="20468130" y="41708239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年齢</a:t>
            </a:r>
            <a:endParaRPr kumimoji="1" lang="ja-JP" altLang="en-US" sz="2000" dirty="0"/>
          </a:p>
        </p:txBody>
      </p:sp>
      <p:cxnSp>
        <p:nvCxnSpPr>
          <p:cNvPr id="217" name="直線コネクタ 216"/>
          <p:cNvCxnSpPr>
            <a:stCxn id="214" idx="2"/>
            <a:endCxn id="215" idx="0"/>
          </p:cNvCxnSpPr>
          <p:nvPr/>
        </p:nvCxnSpPr>
        <p:spPr>
          <a:xfrm flipH="1">
            <a:off x="18180574" y="41265350"/>
            <a:ext cx="1789756" cy="42343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直線コネクタ 217"/>
          <p:cNvCxnSpPr>
            <a:stCxn id="214" idx="2"/>
            <a:endCxn id="216" idx="0"/>
          </p:cNvCxnSpPr>
          <p:nvPr/>
        </p:nvCxnSpPr>
        <p:spPr>
          <a:xfrm>
            <a:off x="19970330" y="41265350"/>
            <a:ext cx="1512245" cy="44288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0" name="テキスト ボックス 219"/>
          <p:cNvSpPr txBox="1"/>
          <p:nvPr/>
        </p:nvSpPr>
        <p:spPr>
          <a:xfrm>
            <a:off x="17166129" y="42637977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各種跳躍能力</a:t>
            </a:r>
            <a:endParaRPr kumimoji="1" lang="ja-JP" altLang="en-US" sz="2000" dirty="0"/>
          </a:p>
        </p:txBody>
      </p:sp>
      <p:cxnSp>
        <p:nvCxnSpPr>
          <p:cNvPr id="221" name="直線コネクタ 220"/>
          <p:cNvCxnSpPr>
            <a:stCxn id="215" idx="2"/>
            <a:endCxn id="220" idx="0"/>
          </p:cNvCxnSpPr>
          <p:nvPr/>
        </p:nvCxnSpPr>
        <p:spPr>
          <a:xfrm>
            <a:off x="18180574" y="42088898"/>
            <a:ext cx="0" cy="5490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2" name="テキスト ボックス 221"/>
          <p:cNvSpPr txBox="1"/>
          <p:nvPr/>
        </p:nvSpPr>
        <p:spPr>
          <a:xfrm>
            <a:off x="20468130" y="42657428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各種跳躍能力</a:t>
            </a:r>
            <a:endParaRPr kumimoji="1" lang="ja-JP" altLang="en-US" sz="2000" dirty="0"/>
          </a:p>
        </p:txBody>
      </p:sp>
      <p:cxnSp>
        <p:nvCxnSpPr>
          <p:cNvPr id="223" name="直線コネクタ 222"/>
          <p:cNvCxnSpPr>
            <a:stCxn id="216" idx="2"/>
            <a:endCxn id="222" idx="0"/>
          </p:cNvCxnSpPr>
          <p:nvPr/>
        </p:nvCxnSpPr>
        <p:spPr>
          <a:xfrm>
            <a:off x="21482575" y="42108349"/>
            <a:ext cx="0" cy="5490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コネクタ 223"/>
          <p:cNvCxnSpPr>
            <a:stCxn id="215" idx="3"/>
            <a:endCxn id="216" idx="1"/>
          </p:cNvCxnSpPr>
          <p:nvPr/>
        </p:nvCxnSpPr>
        <p:spPr>
          <a:xfrm>
            <a:off x="19195019" y="41888843"/>
            <a:ext cx="1273111" cy="19451"/>
          </a:xfrm>
          <a:prstGeom prst="line">
            <a:avLst/>
          </a:prstGeom>
          <a:ln>
            <a:solidFill>
              <a:srgbClr val="00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5" name="角丸四角形 224"/>
          <p:cNvSpPr/>
          <p:nvPr/>
        </p:nvSpPr>
        <p:spPr>
          <a:xfrm>
            <a:off x="16807359" y="41395746"/>
            <a:ext cx="6011303" cy="1944765"/>
          </a:xfrm>
          <a:prstGeom prst="roundRect">
            <a:avLst/>
          </a:prstGeom>
          <a:noFill/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 dirty="0"/>
          </a:p>
        </p:txBody>
      </p:sp>
      <p:sp>
        <p:nvSpPr>
          <p:cNvPr id="226" name="円/楕円 225"/>
          <p:cNvSpPr/>
          <p:nvPr/>
        </p:nvSpPr>
        <p:spPr bwMode="auto">
          <a:xfrm>
            <a:off x="18047562" y="42094676"/>
            <a:ext cx="3673560" cy="598910"/>
          </a:xfrm>
          <a:prstGeom prst="ellipse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ja-JP" altLang="en-US" sz="2400" dirty="0" smtClean="0"/>
              <a:t>複合的に考慮</a:t>
            </a:r>
            <a:endParaRPr kumimoji="0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27" name="正方形/長方形 226"/>
          <p:cNvSpPr/>
          <p:nvPr/>
        </p:nvSpPr>
        <p:spPr bwMode="auto">
          <a:xfrm>
            <a:off x="23294877" y="40093704"/>
            <a:ext cx="8730620" cy="587636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800" dirty="0" smtClean="0">
                <a:solidFill>
                  <a:srgbClr val="FFFFFF"/>
                </a:solidFill>
              </a:rPr>
              <a:t>SPJ</a:t>
            </a:r>
            <a:r>
              <a:rPr kumimoji="1" lang="ja-JP" altLang="en-US" sz="2800" dirty="0" smtClean="0">
                <a:solidFill>
                  <a:srgbClr val="FFFFFF"/>
                </a:solidFill>
              </a:rPr>
              <a:t>の跳躍能力に影響を与えている要因を考慮</a:t>
            </a:r>
            <a:endParaRPr kumimoji="1" lang="en-US" altLang="ja-JP" sz="2800" dirty="0">
              <a:solidFill>
                <a:srgbClr val="FFFFFF"/>
              </a:solidFill>
            </a:endParaRPr>
          </a:p>
        </p:txBody>
      </p:sp>
      <p:sp>
        <p:nvSpPr>
          <p:cNvPr id="228" name="正方形/長方形 227"/>
          <p:cNvSpPr/>
          <p:nvPr/>
        </p:nvSpPr>
        <p:spPr bwMode="auto">
          <a:xfrm>
            <a:off x="23294877" y="41443134"/>
            <a:ext cx="8730620" cy="587636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en-US" altLang="ja-JP" sz="2800" dirty="0" smtClean="0">
                <a:solidFill>
                  <a:srgbClr val="FFFFFF"/>
                </a:solidFill>
              </a:rPr>
              <a:t>SPJ</a:t>
            </a:r>
            <a:r>
              <a:rPr kumimoji="1" lang="ja-JP" altLang="en-US" sz="2800" dirty="0" smtClean="0">
                <a:solidFill>
                  <a:srgbClr val="FFFFFF"/>
                </a:solidFill>
              </a:rPr>
              <a:t>の跳躍能力を評価</a:t>
            </a:r>
            <a:endParaRPr kumimoji="1" lang="en-US" altLang="ja-JP" sz="2800" dirty="0">
              <a:solidFill>
                <a:srgbClr val="FFFFFF"/>
              </a:solidFill>
            </a:endParaRPr>
          </a:p>
        </p:txBody>
      </p:sp>
      <p:sp>
        <p:nvSpPr>
          <p:cNvPr id="229" name="正方形/長方形 228"/>
          <p:cNvSpPr/>
          <p:nvPr/>
        </p:nvSpPr>
        <p:spPr bwMode="auto">
          <a:xfrm>
            <a:off x="23294877" y="42792564"/>
            <a:ext cx="8730620" cy="587636"/>
          </a:xfrm>
          <a:prstGeom prst="rect">
            <a:avLst/>
          </a:prstGeom>
          <a:solidFill>
            <a:srgbClr val="FF0000"/>
          </a:solidFill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>
                <a:solidFill>
                  <a:srgbClr val="FFFFFF"/>
                </a:solidFill>
              </a:rPr>
              <a:t>個々に合わせたトレーニングをプログラム</a:t>
            </a:r>
            <a:endParaRPr kumimoji="1" lang="en-US" altLang="ja-JP" sz="2800" dirty="0">
              <a:solidFill>
                <a:srgbClr val="FFFFFF"/>
              </a:solidFill>
            </a:endParaRPr>
          </a:p>
        </p:txBody>
      </p:sp>
      <p:sp>
        <p:nvSpPr>
          <p:cNvPr id="230" name="右矢印 229"/>
          <p:cNvSpPr/>
          <p:nvPr/>
        </p:nvSpPr>
        <p:spPr bwMode="auto">
          <a:xfrm rot="5400000">
            <a:off x="27477539" y="42217880"/>
            <a:ext cx="647545" cy="352711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1" name="正方形/長方形 230"/>
          <p:cNvSpPr/>
          <p:nvPr/>
        </p:nvSpPr>
        <p:spPr bwMode="auto">
          <a:xfrm>
            <a:off x="16848168" y="34795345"/>
            <a:ext cx="3033832" cy="567656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/>
              <a:t>現場での問題点</a:t>
            </a:r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233" name="テキスト ボックス 232"/>
          <p:cNvSpPr txBox="1"/>
          <p:nvPr/>
        </p:nvSpPr>
        <p:spPr>
          <a:xfrm>
            <a:off x="17733395" y="35593660"/>
            <a:ext cx="465555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バレーボールの跳躍パフォーマンス</a:t>
            </a:r>
            <a:endParaRPr kumimoji="1" lang="ja-JP" altLang="en-US" sz="2000" dirty="0"/>
          </a:p>
        </p:txBody>
      </p:sp>
      <p:sp>
        <p:nvSpPr>
          <p:cNvPr id="234" name="テキスト ボックス 233"/>
          <p:cNvSpPr txBox="1"/>
          <p:nvPr/>
        </p:nvSpPr>
        <p:spPr>
          <a:xfrm>
            <a:off x="18314834" y="36072596"/>
            <a:ext cx="3310992" cy="707886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 smtClean="0"/>
              <a:t>SPJ</a:t>
            </a:r>
            <a:endParaRPr kumimoji="1" lang="en-US" altLang="ja-JP" sz="2000" dirty="0"/>
          </a:p>
          <a:p>
            <a:pPr algn="ctr"/>
            <a:r>
              <a:rPr kumimoji="1" lang="ja-JP" altLang="en-US" sz="2000" dirty="0" smtClean="0"/>
              <a:t>最高到達点，跳躍高</a:t>
            </a:r>
            <a:endParaRPr kumimoji="1" lang="ja-JP" altLang="en-US" sz="2000" dirty="0"/>
          </a:p>
        </p:txBody>
      </p:sp>
      <p:sp>
        <p:nvSpPr>
          <p:cNvPr id="235" name="テキスト ボックス 234"/>
          <p:cNvSpPr txBox="1"/>
          <p:nvPr/>
        </p:nvSpPr>
        <p:spPr>
          <a:xfrm>
            <a:off x="17166129" y="37203920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身長</a:t>
            </a:r>
            <a:endParaRPr kumimoji="1" lang="ja-JP" altLang="en-US" sz="2000" dirty="0"/>
          </a:p>
        </p:txBody>
      </p:sp>
      <p:sp>
        <p:nvSpPr>
          <p:cNvPr id="236" name="テキスト ボックス 235"/>
          <p:cNvSpPr txBox="1"/>
          <p:nvPr/>
        </p:nvSpPr>
        <p:spPr>
          <a:xfrm>
            <a:off x="20468130" y="37223371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年齢</a:t>
            </a:r>
            <a:endParaRPr kumimoji="1" lang="ja-JP" altLang="en-US" sz="2000" dirty="0"/>
          </a:p>
        </p:txBody>
      </p:sp>
      <p:cxnSp>
        <p:nvCxnSpPr>
          <p:cNvPr id="237" name="直線コネクタ 236"/>
          <p:cNvCxnSpPr>
            <a:stCxn id="234" idx="2"/>
            <a:endCxn id="235" idx="0"/>
          </p:cNvCxnSpPr>
          <p:nvPr/>
        </p:nvCxnSpPr>
        <p:spPr>
          <a:xfrm flipH="1">
            <a:off x="18180574" y="36780482"/>
            <a:ext cx="1789756" cy="423438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8" name="直線コネクタ 237"/>
          <p:cNvCxnSpPr>
            <a:stCxn id="234" idx="2"/>
            <a:endCxn id="236" idx="0"/>
          </p:cNvCxnSpPr>
          <p:nvPr/>
        </p:nvCxnSpPr>
        <p:spPr>
          <a:xfrm>
            <a:off x="19970330" y="36780482"/>
            <a:ext cx="1512245" cy="44288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9" name="テキスト ボックス 238"/>
          <p:cNvSpPr txBox="1"/>
          <p:nvPr/>
        </p:nvSpPr>
        <p:spPr>
          <a:xfrm>
            <a:off x="17166129" y="38153109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各種跳躍能力</a:t>
            </a:r>
            <a:endParaRPr kumimoji="1" lang="ja-JP" altLang="en-US" sz="2000" dirty="0"/>
          </a:p>
        </p:txBody>
      </p:sp>
      <p:cxnSp>
        <p:nvCxnSpPr>
          <p:cNvPr id="240" name="直線コネクタ 239"/>
          <p:cNvCxnSpPr>
            <a:stCxn id="235" idx="2"/>
            <a:endCxn id="239" idx="0"/>
          </p:cNvCxnSpPr>
          <p:nvPr/>
        </p:nvCxnSpPr>
        <p:spPr>
          <a:xfrm>
            <a:off x="18180574" y="37604030"/>
            <a:ext cx="0" cy="5490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1" name="テキスト ボックス 240"/>
          <p:cNvSpPr txBox="1"/>
          <p:nvPr/>
        </p:nvSpPr>
        <p:spPr>
          <a:xfrm>
            <a:off x="20468130" y="38172560"/>
            <a:ext cx="2028890" cy="40011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000" dirty="0" smtClean="0"/>
              <a:t>各種跳躍能力</a:t>
            </a:r>
            <a:endParaRPr kumimoji="1" lang="ja-JP" altLang="en-US" sz="2000" dirty="0"/>
          </a:p>
        </p:txBody>
      </p:sp>
      <p:cxnSp>
        <p:nvCxnSpPr>
          <p:cNvPr id="242" name="直線コネクタ 241"/>
          <p:cNvCxnSpPr>
            <a:stCxn id="236" idx="2"/>
            <a:endCxn id="241" idx="0"/>
          </p:cNvCxnSpPr>
          <p:nvPr/>
        </p:nvCxnSpPr>
        <p:spPr>
          <a:xfrm>
            <a:off x="21482575" y="37623481"/>
            <a:ext cx="0" cy="549079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3" name="直線コネクタ 242"/>
          <p:cNvCxnSpPr>
            <a:stCxn id="235" idx="3"/>
            <a:endCxn id="236" idx="1"/>
          </p:cNvCxnSpPr>
          <p:nvPr/>
        </p:nvCxnSpPr>
        <p:spPr>
          <a:xfrm>
            <a:off x="19195019" y="37403975"/>
            <a:ext cx="1273111" cy="19451"/>
          </a:xfrm>
          <a:prstGeom prst="line">
            <a:avLst/>
          </a:prstGeom>
          <a:ln>
            <a:solidFill>
              <a:srgbClr val="0000FF"/>
            </a:solidFill>
            <a:prstDash val="soli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6" name="直線コネクタ 2075"/>
          <p:cNvCxnSpPr/>
          <p:nvPr/>
        </p:nvCxnSpPr>
        <p:spPr bwMode="auto">
          <a:xfrm flipH="1">
            <a:off x="16826283" y="36910877"/>
            <a:ext cx="5992379" cy="1786010"/>
          </a:xfrm>
          <a:prstGeom prst="line">
            <a:avLst/>
          </a:prstGeom>
          <a:solidFill>
            <a:schemeClr val="bg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6" name="直線コネクタ 245"/>
          <p:cNvCxnSpPr/>
          <p:nvPr/>
        </p:nvCxnSpPr>
        <p:spPr bwMode="auto">
          <a:xfrm rot="1800000" flipH="1">
            <a:off x="16746899" y="36910876"/>
            <a:ext cx="5992379" cy="1786010"/>
          </a:xfrm>
          <a:prstGeom prst="line">
            <a:avLst/>
          </a:prstGeom>
          <a:solidFill>
            <a:schemeClr val="bg1"/>
          </a:solidFill>
          <a:ln w="508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7" name="右矢印 246"/>
          <p:cNvSpPr/>
          <p:nvPr/>
        </p:nvSpPr>
        <p:spPr bwMode="auto">
          <a:xfrm>
            <a:off x="23211095" y="37599440"/>
            <a:ext cx="840985" cy="426412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8" name="右矢印 247"/>
          <p:cNvSpPr/>
          <p:nvPr/>
        </p:nvSpPr>
        <p:spPr bwMode="auto">
          <a:xfrm>
            <a:off x="23171411" y="36250010"/>
            <a:ext cx="840985" cy="426412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9" name="正方形/長方形 248"/>
          <p:cNvSpPr/>
          <p:nvPr/>
        </p:nvSpPr>
        <p:spPr bwMode="auto">
          <a:xfrm>
            <a:off x="24408080" y="36098756"/>
            <a:ext cx="7379307" cy="653363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>
                <a:solidFill>
                  <a:srgbClr val="FFFFFF"/>
                </a:solidFill>
              </a:rPr>
              <a:t>跳躍高・最高到達点のみで評価，プログラム</a:t>
            </a:r>
            <a:endParaRPr kumimoji="1" lang="ja-JP" altLang="en-US" sz="2800" dirty="0">
              <a:solidFill>
                <a:srgbClr val="FFFFFF"/>
              </a:solidFill>
            </a:endParaRPr>
          </a:p>
        </p:txBody>
      </p:sp>
      <p:sp>
        <p:nvSpPr>
          <p:cNvPr id="250" name="正方形/長方形 249"/>
          <p:cNvSpPr/>
          <p:nvPr/>
        </p:nvSpPr>
        <p:spPr bwMode="auto">
          <a:xfrm>
            <a:off x="24408080" y="37448186"/>
            <a:ext cx="7379307" cy="653363"/>
          </a:xfrm>
          <a:prstGeom prst="rect">
            <a:avLst/>
          </a:prstGeom>
          <a:solidFill>
            <a:srgbClr val="0000FF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kumimoji="1" lang="ja-JP" altLang="en-US" sz="2800" dirty="0" smtClean="0">
                <a:solidFill>
                  <a:srgbClr val="FFFFFF"/>
                </a:solidFill>
              </a:rPr>
              <a:t>個々の特徴が考慮されていない</a:t>
            </a:r>
            <a:endParaRPr kumimoji="1" lang="ja-JP" altLang="en-US" sz="2800" dirty="0">
              <a:solidFill>
                <a:srgbClr val="FFFFFF"/>
              </a:solidFill>
            </a:endParaRPr>
          </a:p>
        </p:txBody>
      </p:sp>
      <p:sp>
        <p:nvSpPr>
          <p:cNvPr id="251" name="正方形/長方形 250"/>
          <p:cNvSpPr/>
          <p:nvPr/>
        </p:nvSpPr>
        <p:spPr bwMode="auto">
          <a:xfrm>
            <a:off x="16808482" y="39161147"/>
            <a:ext cx="7795988" cy="726414"/>
          </a:xfrm>
          <a:prstGeom prst="rect">
            <a:avLst/>
          </a:prstGeom>
          <a:noFill/>
          <a:ln w="317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defTabSz="4389438"/>
            <a:r>
              <a:rPr kumimoji="1" lang="ja-JP" altLang="en-US" sz="2800" dirty="0" smtClean="0"/>
              <a:t>より効果的なトレーニングをプログラムするために</a:t>
            </a:r>
            <a:r>
              <a:rPr kumimoji="1" lang="en-US" altLang="ja-JP" sz="2800" dirty="0" smtClean="0"/>
              <a:t>…</a:t>
            </a:r>
            <a:endParaRPr kumimoji="1" lang="ja-JP" altLang="en-US" sz="2800" dirty="0"/>
          </a:p>
        </p:txBody>
      </p:sp>
      <p:sp>
        <p:nvSpPr>
          <p:cNvPr id="252" name="右矢印 251"/>
          <p:cNvSpPr/>
          <p:nvPr/>
        </p:nvSpPr>
        <p:spPr bwMode="auto">
          <a:xfrm>
            <a:off x="27695458" y="31765140"/>
            <a:ext cx="840985" cy="426412"/>
          </a:xfrm>
          <a:prstGeom prst="rightArrow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8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" grpId="0" animBg="1"/>
      <p:bldP spid="215" grpId="0" animBg="1"/>
      <p:bldP spid="216" grpId="0" animBg="1"/>
      <p:bldP spid="220" grpId="0" animBg="1"/>
      <p:bldP spid="222" grpId="0" animBg="1"/>
      <p:bldP spid="225" grpId="0" animBg="1"/>
      <p:bldP spid="234" grpId="0" animBg="1"/>
      <p:bldP spid="235" grpId="0" animBg="1"/>
      <p:bldP spid="236" grpId="0" animBg="1"/>
      <p:bldP spid="239" grpId="0" animBg="1"/>
      <p:bldP spid="241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212167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1387</TotalTime>
  <Words>938</Words>
  <Application>Microsoft Macintosh PowerPoint</Application>
  <PresentationFormat>ユーザー設定</PresentationFormat>
  <Paragraphs>159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Default Design</vt:lpstr>
      <vt:lpstr>PowerPoint プレゼンテーション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36x48 Vertical Poster</dc:title>
  <dc:creator>Ethan Shulda</dc:creator>
  <dc:description>©MegaPrint Inc. 2009</dc:description>
  <cp:lastModifiedBy>谷川 聡</cp:lastModifiedBy>
  <cp:revision>112</cp:revision>
  <dcterms:created xsi:type="dcterms:W3CDTF">2008-12-04T00:20:37Z</dcterms:created>
  <dcterms:modified xsi:type="dcterms:W3CDTF">2013-05-13T04:22:37Z</dcterms:modified>
  <cp:category>Research Poster</cp:category>
</cp:coreProperties>
</file>